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3.xml" ContentType="application/vnd.openxmlformats-officedocument.themeOverr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theme/themeOverride4.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handoutMasterIdLst>
    <p:handoutMasterId r:id="rId4"/>
  </p:handoutMasterIdLst>
  <p:sldIdLst>
    <p:sldId id="256" r:id="rId2"/>
  </p:sldIdLst>
  <p:sldSz cx="43891200" cy="32918400"/>
  <p:notesSz cx="9239250" cy="6715125"/>
  <p:defaultTextStyle>
    <a:defPPr>
      <a:defRPr lang="en-US"/>
    </a:defPPr>
    <a:lvl1pPr algn="ctr" rtl="0" fontAlgn="base">
      <a:spcBef>
        <a:spcPct val="0"/>
      </a:spcBef>
      <a:spcAft>
        <a:spcPct val="0"/>
      </a:spcAft>
      <a:defRPr sz="8600" kern="1200">
        <a:solidFill>
          <a:schemeClr val="tx1"/>
        </a:solidFill>
        <a:latin typeface="Arial" panose="020B0604020202020204" pitchFamily="34" charset="0"/>
        <a:ea typeface="ＭＳ Ｐゴシック" panose="020B0600070205080204" pitchFamily="34" charset="-128"/>
        <a:cs typeface="+mn-cs"/>
      </a:defRPr>
    </a:lvl1pPr>
    <a:lvl2pPr marL="457200" algn="ctr" rtl="0" fontAlgn="base">
      <a:spcBef>
        <a:spcPct val="0"/>
      </a:spcBef>
      <a:spcAft>
        <a:spcPct val="0"/>
      </a:spcAft>
      <a:defRPr sz="8600" kern="1200">
        <a:solidFill>
          <a:schemeClr val="tx1"/>
        </a:solidFill>
        <a:latin typeface="Arial" panose="020B0604020202020204" pitchFamily="34" charset="0"/>
        <a:ea typeface="ＭＳ Ｐゴシック" panose="020B0600070205080204" pitchFamily="34" charset="-128"/>
        <a:cs typeface="+mn-cs"/>
      </a:defRPr>
    </a:lvl2pPr>
    <a:lvl3pPr marL="914400" algn="ctr" rtl="0" fontAlgn="base">
      <a:spcBef>
        <a:spcPct val="0"/>
      </a:spcBef>
      <a:spcAft>
        <a:spcPct val="0"/>
      </a:spcAft>
      <a:defRPr sz="8600" kern="1200">
        <a:solidFill>
          <a:schemeClr val="tx1"/>
        </a:solidFill>
        <a:latin typeface="Arial" panose="020B0604020202020204" pitchFamily="34" charset="0"/>
        <a:ea typeface="ＭＳ Ｐゴシック" panose="020B0600070205080204" pitchFamily="34" charset="-128"/>
        <a:cs typeface="+mn-cs"/>
      </a:defRPr>
    </a:lvl3pPr>
    <a:lvl4pPr marL="1371600" algn="ctr" rtl="0" fontAlgn="base">
      <a:spcBef>
        <a:spcPct val="0"/>
      </a:spcBef>
      <a:spcAft>
        <a:spcPct val="0"/>
      </a:spcAft>
      <a:defRPr sz="8600" kern="1200">
        <a:solidFill>
          <a:schemeClr val="tx1"/>
        </a:solidFill>
        <a:latin typeface="Arial" panose="020B0604020202020204" pitchFamily="34" charset="0"/>
        <a:ea typeface="ＭＳ Ｐゴシック" panose="020B0600070205080204" pitchFamily="34" charset="-128"/>
        <a:cs typeface="+mn-cs"/>
      </a:defRPr>
    </a:lvl4pPr>
    <a:lvl5pPr marL="1828800" algn="ctr" rtl="0" fontAlgn="base">
      <a:spcBef>
        <a:spcPct val="0"/>
      </a:spcBef>
      <a:spcAft>
        <a:spcPct val="0"/>
      </a:spcAft>
      <a:defRPr sz="8600"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sz="8600"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sz="8600"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sz="8600"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sz="8600"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0589">
          <p15:clr>
            <a:srgbClr val="A4A3A4"/>
          </p15:clr>
        </p15:guide>
        <p15:guide id="2" orient="horz" pos="9718">
          <p15:clr>
            <a:srgbClr val="A4A3A4"/>
          </p15:clr>
        </p15:guide>
        <p15:guide id="3" orient="horz" pos="20595">
          <p15:clr>
            <a:srgbClr val="A4A3A4"/>
          </p15:clr>
        </p15:guide>
        <p15:guide id="4" pos="27236">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aul Deeble" initials="PD" lastIdx="13" clrIdx="0">
    <p:extLst>
      <p:ext uri="{19B8F6BF-5375-455C-9EA6-DF929625EA0E}">
        <p15:presenceInfo xmlns:p15="http://schemas.microsoft.com/office/powerpoint/2012/main" userId="1818784fd8d38233"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FF"/>
    <a:srgbClr val="008080"/>
    <a:srgbClr val="003366"/>
    <a:srgbClr val="006C00"/>
    <a:srgbClr val="009900"/>
    <a:srgbClr val="004C00"/>
    <a:srgbClr val="006600"/>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3986"/>
    <p:restoredTop sz="94360" autoAdjust="0"/>
  </p:normalViewPr>
  <p:slideViewPr>
    <p:cSldViewPr snapToGrid="0">
      <p:cViewPr>
        <p:scale>
          <a:sx n="50" d="100"/>
          <a:sy n="50" d="100"/>
        </p:scale>
        <p:origin x="-4278" y="-1848"/>
      </p:cViewPr>
      <p:guideLst>
        <p:guide orient="horz" pos="20589"/>
        <p:guide orient="horz" pos="9718"/>
        <p:guide orient="horz" pos="20595"/>
        <p:guide pos="27236"/>
      </p:guideLst>
    </p:cSldViewPr>
  </p:slideViewPr>
  <p:outlineViewPr>
    <p:cViewPr>
      <p:scale>
        <a:sx n="33" d="100"/>
        <a:sy n="33" d="100"/>
      </p:scale>
      <p:origin x="0" y="0"/>
    </p:cViewPr>
  </p:outlineViewPr>
  <p:notesTextViewPr>
    <p:cViewPr>
      <p:scale>
        <a:sx n="100" d="100"/>
        <a:sy n="100" d="100"/>
      </p:scale>
      <p:origin x="0" y="0"/>
    </p:cViewPr>
  </p:notesTextViewPr>
  <p:gridSpacing cx="914400" cy="9144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handoutMaster" Target="handoutMasters/handoutMaster1.xml"/><Relationship Id="rId9"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3" Type="http://schemas.openxmlformats.org/officeDocument/2006/relationships/themeOverride" Target="../theme/themeOverride4.xml"/><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package" Target="../embeddings/Microsoft_Excel_Worksheet3.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'Climbing Assay'!$L$6</c:f>
              <c:strCache>
                <c:ptCount val="1"/>
                <c:pt idx="0">
                  <c:v>AD</c:v>
                </c:pt>
              </c:strCache>
            </c:strRef>
          </c:tx>
          <c:spPr>
            <a:solidFill>
              <a:srgbClr val="FFC000"/>
            </a:solidFill>
            <a:ln>
              <a:noFill/>
            </a:ln>
            <a:effectLst/>
          </c:spPr>
          <c:invertIfNegative val="0"/>
          <c:errBars>
            <c:errBarType val="both"/>
            <c:errValType val="cust"/>
            <c:noEndCap val="0"/>
            <c:plus>
              <c:numRef>
                <c:f>'Climbing Assay'!$G$2:$G$5</c:f>
                <c:numCache>
                  <c:formatCode>General</c:formatCode>
                  <c:ptCount val="4"/>
                  <c:pt idx="0">
                    <c:v>8.9442719099991574E-2</c:v>
                  </c:pt>
                  <c:pt idx="1">
                    <c:v>0.28284271247461923</c:v>
                  </c:pt>
                  <c:pt idx="2">
                    <c:v>0.16733200530681486</c:v>
                  </c:pt>
                  <c:pt idx="3">
                    <c:v>0.10954451150103277</c:v>
                  </c:pt>
                </c:numCache>
              </c:numRef>
            </c:plus>
            <c:minus>
              <c:numRef>
                <c:f>'Climbing Assay'!$G$2:$G$5</c:f>
                <c:numCache>
                  <c:formatCode>General</c:formatCode>
                  <c:ptCount val="4"/>
                  <c:pt idx="0">
                    <c:v>8.9442719099991574E-2</c:v>
                  </c:pt>
                  <c:pt idx="1">
                    <c:v>0.28284271247461923</c:v>
                  </c:pt>
                  <c:pt idx="2">
                    <c:v>0.16733200530681486</c:v>
                  </c:pt>
                  <c:pt idx="3">
                    <c:v>0.10954451150103277</c:v>
                  </c:pt>
                </c:numCache>
              </c:numRef>
            </c:minus>
            <c:spPr>
              <a:noFill/>
              <a:ln w="9525" cap="flat" cmpd="sng" algn="ctr">
                <a:solidFill>
                  <a:schemeClr val="tx1">
                    <a:lumMod val="65000"/>
                    <a:lumOff val="35000"/>
                  </a:schemeClr>
                </a:solidFill>
                <a:round/>
              </a:ln>
              <a:effectLst/>
            </c:spPr>
          </c:errBars>
          <c:cat>
            <c:strRef>
              <c:f>'Climbing Assay'!$M$5:$P$5</c:f>
              <c:strCache>
                <c:ptCount val="4"/>
                <c:pt idx="0">
                  <c:v>High</c:v>
                </c:pt>
                <c:pt idx="1">
                  <c:v>Low</c:v>
                </c:pt>
                <c:pt idx="2">
                  <c:v>Ethanol</c:v>
                </c:pt>
                <c:pt idx="3">
                  <c:v>Water</c:v>
                </c:pt>
              </c:strCache>
            </c:strRef>
          </c:cat>
          <c:val>
            <c:numRef>
              <c:f>'Climbing Assay'!$M$6:$P$6</c:f>
              <c:numCache>
                <c:formatCode>0%</c:formatCode>
                <c:ptCount val="4"/>
                <c:pt idx="0">
                  <c:v>0.96</c:v>
                </c:pt>
                <c:pt idx="1">
                  <c:v>0.6</c:v>
                </c:pt>
                <c:pt idx="2">
                  <c:v>0.76</c:v>
                </c:pt>
                <c:pt idx="3">
                  <c:v>0.88000000000000012</c:v>
                </c:pt>
              </c:numCache>
            </c:numRef>
          </c:val>
          <c:extLst>
            <c:ext xmlns:c16="http://schemas.microsoft.com/office/drawing/2014/chart" uri="{C3380CC4-5D6E-409C-BE32-E72D297353CC}">
              <c16:uniqueId val="{00000000-F91E-4309-9DD0-221C7A54A2EB}"/>
            </c:ext>
          </c:extLst>
        </c:ser>
        <c:ser>
          <c:idx val="1"/>
          <c:order val="1"/>
          <c:tx>
            <c:strRef>
              <c:f>'Climbing Assay'!$L$7</c:f>
              <c:strCache>
                <c:ptCount val="1"/>
                <c:pt idx="0">
                  <c:v>WT</c:v>
                </c:pt>
              </c:strCache>
            </c:strRef>
          </c:tx>
          <c:spPr>
            <a:solidFill>
              <a:schemeClr val="bg2">
                <a:lumMod val="50000"/>
              </a:schemeClr>
            </a:solidFill>
            <a:ln>
              <a:noFill/>
            </a:ln>
            <a:effectLst/>
          </c:spPr>
          <c:invertIfNegative val="0"/>
          <c:errBars>
            <c:errBarType val="both"/>
            <c:errValType val="cust"/>
            <c:noEndCap val="0"/>
            <c:plus>
              <c:numRef>
                <c:f>'Climbing Assay'!$H$2:$H$5</c:f>
                <c:numCache>
                  <c:formatCode>General</c:formatCode>
                  <c:ptCount val="4"/>
                  <c:pt idx="0">
                    <c:v>0.16733200530681502</c:v>
                  </c:pt>
                  <c:pt idx="1">
                    <c:v>0.14142135623730956</c:v>
                  </c:pt>
                  <c:pt idx="2">
                    <c:v>0.14142135623730956</c:v>
                  </c:pt>
                  <c:pt idx="3">
                    <c:v>0.10954451150103302</c:v>
                  </c:pt>
                </c:numCache>
              </c:numRef>
            </c:plus>
            <c:minus>
              <c:numRef>
                <c:f>'Climbing Assay'!$H$2:$H$5</c:f>
                <c:numCache>
                  <c:formatCode>General</c:formatCode>
                  <c:ptCount val="4"/>
                  <c:pt idx="0">
                    <c:v>0.16733200530681502</c:v>
                  </c:pt>
                  <c:pt idx="1">
                    <c:v>0.14142135623730956</c:v>
                  </c:pt>
                  <c:pt idx="2">
                    <c:v>0.14142135623730956</c:v>
                  </c:pt>
                  <c:pt idx="3">
                    <c:v>0.10954451150103302</c:v>
                  </c:pt>
                </c:numCache>
              </c:numRef>
            </c:minus>
            <c:spPr>
              <a:noFill/>
              <a:ln w="9525" cap="flat" cmpd="sng" algn="ctr">
                <a:solidFill>
                  <a:schemeClr val="tx1">
                    <a:lumMod val="65000"/>
                    <a:lumOff val="35000"/>
                  </a:schemeClr>
                </a:solidFill>
                <a:round/>
              </a:ln>
              <a:effectLst/>
            </c:spPr>
          </c:errBars>
          <c:cat>
            <c:strRef>
              <c:f>'Climbing Assay'!$M$5:$P$5</c:f>
              <c:strCache>
                <c:ptCount val="4"/>
                <c:pt idx="0">
                  <c:v>High</c:v>
                </c:pt>
                <c:pt idx="1">
                  <c:v>Low</c:v>
                </c:pt>
                <c:pt idx="2">
                  <c:v>Ethanol</c:v>
                </c:pt>
                <c:pt idx="3">
                  <c:v>Water</c:v>
                </c:pt>
              </c:strCache>
            </c:strRef>
          </c:cat>
          <c:val>
            <c:numRef>
              <c:f>'Climbing Assay'!$M$7:$P$7</c:f>
              <c:numCache>
                <c:formatCode>0%</c:formatCode>
                <c:ptCount val="4"/>
                <c:pt idx="0">
                  <c:v>0.36000000000000004</c:v>
                </c:pt>
                <c:pt idx="1">
                  <c:v>0.4</c:v>
                </c:pt>
                <c:pt idx="2">
                  <c:v>0.4</c:v>
                </c:pt>
                <c:pt idx="3">
                  <c:v>0.48000000000000009</c:v>
                </c:pt>
              </c:numCache>
            </c:numRef>
          </c:val>
          <c:extLst>
            <c:ext xmlns:c16="http://schemas.microsoft.com/office/drawing/2014/chart" uri="{C3380CC4-5D6E-409C-BE32-E72D297353CC}">
              <c16:uniqueId val="{00000001-F91E-4309-9DD0-221C7A54A2EB}"/>
            </c:ext>
          </c:extLst>
        </c:ser>
        <c:dLbls>
          <c:showLegendKey val="0"/>
          <c:showVal val="0"/>
          <c:showCatName val="0"/>
          <c:showSerName val="0"/>
          <c:showPercent val="0"/>
          <c:showBubbleSize val="0"/>
        </c:dLbls>
        <c:gapWidth val="219"/>
        <c:overlap val="-27"/>
        <c:axId val="373907839"/>
        <c:axId val="373892863"/>
      </c:barChart>
      <c:catAx>
        <c:axId val="37390783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400" b="0" i="0" u="none" strike="noStrike" kern="1200" baseline="0">
                <a:solidFill>
                  <a:schemeClr val="tx1">
                    <a:lumMod val="65000"/>
                    <a:lumOff val="35000"/>
                  </a:schemeClr>
                </a:solidFill>
                <a:latin typeface="+mn-lt"/>
                <a:ea typeface="+mn-ea"/>
                <a:cs typeface="+mn-cs"/>
              </a:defRPr>
            </a:pPr>
            <a:endParaRPr lang="en-US"/>
          </a:p>
        </c:txPr>
        <c:crossAx val="373892863"/>
        <c:crosses val="autoZero"/>
        <c:auto val="1"/>
        <c:lblAlgn val="ctr"/>
        <c:lblOffset val="100"/>
        <c:noMultiLvlLbl val="0"/>
      </c:catAx>
      <c:valAx>
        <c:axId val="373892863"/>
        <c:scaling>
          <c:orientation val="minMax"/>
          <c:max val="1.1000000000000001"/>
          <c:min val="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sz="3200" dirty="0"/>
                  <a:t>Percent</a:t>
                </a:r>
                <a:r>
                  <a:rPr lang="en-US" sz="3200" baseline="0" dirty="0"/>
                  <a:t> of Successful Climbers</a:t>
                </a:r>
                <a:endParaRPr lang="en-US" sz="3200" dirty="0"/>
              </a:p>
            </c:rich>
          </c:tx>
          <c:layout>
            <c:manualLayout>
              <c:xMode val="edge"/>
              <c:yMode val="edge"/>
              <c:x val="7.4865463225632523E-3"/>
              <c:y val="0.10228949145479356"/>
            </c:manualLayout>
          </c:layout>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2400" b="0" i="0" u="none" strike="noStrike" kern="1200" baseline="0">
                <a:solidFill>
                  <a:schemeClr val="tx1">
                    <a:lumMod val="65000"/>
                    <a:lumOff val="35000"/>
                  </a:schemeClr>
                </a:solidFill>
                <a:latin typeface="+mn-lt"/>
                <a:ea typeface="+mn-ea"/>
                <a:cs typeface="+mn-cs"/>
              </a:defRPr>
            </a:pPr>
            <a:endParaRPr lang="en-US"/>
          </a:p>
        </c:txPr>
        <c:crossAx val="373907839"/>
        <c:crosses val="autoZero"/>
        <c:crossBetween val="between"/>
      </c:valAx>
      <c:spPr>
        <a:noFill/>
        <a:ln>
          <a:noFill/>
        </a:ln>
        <a:effectLst/>
      </c:spPr>
    </c:plotArea>
    <c:legend>
      <c:legendPos val="b"/>
      <c:layout>
        <c:manualLayout>
          <c:xMode val="edge"/>
          <c:yMode val="edge"/>
          <c:x val="0.50655701782226092"/>
          <c:y val="0.10880982680154433"/>
          <c:w val="0.1427646993583972"/>
          <c:h val="7.8728552646418024E-2"/>
        </c:manualLayout>
      </c:layout>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2226063508184004"/>
          <c:y val="2.915310744579129E-2"/>
          <c:w val="0.85402504636204613"/>
          <c:h val="0.78024758366990177"/>
        </c:manualLayout>
      </c:layout>
      <c:scatterChart>
        <c:scatterStyle val="lineMarker"/>
        <c:varyColors val="0"/>
        <c:ser>
          <c:idx val="0"/>
          <c:order val="0"/>
          <c:tx>
            <c:strRef>
              <c:f>'Survival Assay (2cd Semester)'!$A$29</c:f>
              <c:strCache>
                <c:ptCount val="1"/>
                <c:pt idx="0">
                  <c:v>WT Low </c:v>
                </c:pt>
              </c:strCache>
            </c:strRef>
          </c:tx>
          <c:spPr>
            <a:ln w="50800" cap="rnd">
              <a:solidFill>
                <a:srgbClr val="FBDD6D"/>
              </a:solidFill>
              <a:round/>
            </a:ln>
            <a:effectLst/>
          </c:spPr>
          <c:marker>
            <c:symbol val="circle"/>
            <c:size val="5"/>
            <c:spPr>
              <a:solidFill>
                <a:srgbClr val="FBDD6D"/>
              </a:solidFill>
              <a:ln w="50800">
                <a:solidFill>
                  <a:srgbClr val="FBDD6D"/>
                </a:solidFill>
              </a:ln>
              <a:effectLst/>
            </c:spPr>
          </c:marker>
          <c:xVal>
            <c:numRef>
              <c:f>'Survival Assay (2cd Semester)'!$B$28:$R$28</c:f>
              <c:numCache>
                <c:formatCode>General</c:formatCode>
                <c:ptCount val="17"/>
                <c:pt idx="0">
                  <c:v>0</c:v>
                </c:pt>
                <c:pt idx="1">
                  <c:v>2</c:v>
                </c:pt>
                <c:pt idx="2">
                  <c:v>5</c:v>
                </c:pt>
                <c:pt idx="3">
                  <c:v>7</c:v>
                </c:pt>
                <c:pt idx="4">
                  <c:v>9</c:v>
                </c:pt>
                <c:pt idx="5">
                  <c:v>11</c:v>
                </c:pt>
                <c:pt idx="6">
                  <c:v>14</c:v>
                </c:pt>
                <c:pt idx="7">
                  <c:v>16</c:v>
                </c:pt>
                <c:pt idx="8">
                  <c:v>18</c:v>
                </c:pt>
                <c:pt idx="9">
                  <c:v>21</c:v>
                </c:pt>
                <c:pt idx="10">
                  <c:v>23</c:v>
                </c:pt>
                <c:pt idx="11">
                  <c:v>25</c:v>
                </c:pt>
                <c:pt idx="12">
                  <c:v>30</c:v>
                </c:pt>
                <c:pt idx="13">
                  <c:v>37</c:v>
                </c:pt>
                <c:pt idx="14">
                  <c:v>44</c:v>
                </c:pt>
                <c:pt idx="15">
                  <c:v>48</c:v>
                </c:pt>
                <c:pt idx="16">
                  <c:v>57</c:v>
                </c:pt>
              </c:numCache>
            </c:numRef>
          </c:xVal>
          <c:yVal>
            <c:numRef>
              <c:f>'Survival Assay (2cd Semester)'!$B$29:$R$29</c:f>
              <c:numCache>
                <c:formatCode>General</c:formatCode>
                <c:ptCount val="17"/>
                <c:pt idx="0">
                  <c:v>100</c:v>
                </c:pt>
                <c:pt idx="1">
                  <c:v>100</c:v>
                </c:pt>
                <c:pt idx="2">
                  <c:v>100</c:v>
                </c:pt>
                <c:pt idx="3">
                  <c:v>95.238095238095227</c:v>
                </c:pt>
                <c:pt idx="4">
                  <c:v>90.476190476190482</c:v>
                </c:pt>
                <c:pt idx="5">
                  <c:v>85.714285714285708</c:v>
                </c:pt>
                <c:pt idx="6">
                  <c:v>85.714285714285708</c:v>
                </c:pt>
                <c:pt idx="7">
                  <c:v>85.714285714285708</c:v>
                </c:pt>
                <c:pt idx="8">
                  <c:v>85.714285714285708</c:v>
                </c:pt>
                <c:pt idx="9">
                  <c:v>80.952380952380949</c:v>
                </c:pt>
                <c:pt idx="10">
                  <c:v>71.428571428571431</c:v>
                </c:pt>
                <c:pt idx="11">
                  <c:v>71.428571428571431</c:v>
                </c:pt>
                <c:pt idx="12">
                  <c:v>66.666666666666657</c:v>
                </c:pt>
                <c:pt idx="13">
                  <c:v>57.142857142857139</c:v>
                </c:pt>
                <c:pt idx="14">
                  <c:v>52.380952380952387</c:v>
                </c:pt>
                <c:pt idx="15">
                  <c:v>14.285714285714285</c:v>
                </c:pt>
                <c:pt idx="16">
                  <c:v>9.5238095238095237</c:v>
                </c:pt>
              </c:numCache>
            </c:numRef>
          </c:yVal>
          <c:smooth val="0"/>
          <c:extLst>
            <c:ext xmlns:c16="http://schemas.microsoft.com/office/drawing/2014/chart" uri="{C3380CC4-5D6E-409C-BE32-E72D297353CC}">
              <c16:uniqueId val="{00000000-3356-4F33-8EAF-D3DB993C83C7}"/>
            </c:ext>
          </c:extLst>
        </c:ser>
        <c:ser>
          <c:idx val="1"/>
          <c:order val="1"/>
          <c:tx>
            <c:strRef>
              <c:f>'Survival Assay (2cd Semester)'!$A$30</c:f>
              <c:strCache>
                <c:ptCount val="1"/>
                <c:pt idx="0">
                  <c:v>WT Ethanol</c:v>
                </c:pt>
              </c:strCache>
            </c:strRef>
          </c:tx>
          <c:spPr>
            <a:ln w="50800" cap="rnd">
              <a:solidFill>
                <a:schemeClr val="accent3"/>
              </a:solidFill>
              <a:round/>
            </a:ln>
            <a:effectLst/>
          </c:spPr>
          <c:marker>
            <c:symbol val="circle"/>
            <c:size val="5"/>
            <c:spPr>
              <a:solidFill>
                <a:schemeClr val="accent3"/>
              </a:solidFill>
              <a:ln w="50800">
                <a:solidFill>
                  <a:schemeClr val="accent3"/>
                </a:solidFill>
              </a:ln>
              <a:effectLst/>
            </c:spPr>
          </c:marker>
          <c:xVal>
            <c:numRef>
              <c:f>'Survival Assay (2cd Semester)'!$B$28:$R$28</c:f>
              <c:numCache>
                <c:formatCode>General</c:formatCode>
                <c:ptCount val="17"/>
                <c:pt idx="0">
                  <c:v>0</c:v>
                </c:pt>
                <c:pt idx="1">
                  <c:v>2</c:v>
                </c:pt>
                <c:pt idx="2">
                  <c:v>5</c:v>
                </c:pt>
                <c:pt idx="3">
                  <c:v>7</c:v>
                </c:pt>
                <c:pt idx="4">
                  <c:v>9</c:v>
                </c:pt>
                <c:pt idx="5">
                  <c:v>11</c:v>
                </c:pt>
                <c:pt idx="6">
                  <c:v>14</c:v>
                </c:pt>
                <c:pt idx="7">
                  <c:v>16</c:v>
                </c:pt>
                <c:pt idx="8">
                  <c:v>18</c:v>
                </c:pt>
                <c:pt idx="9">
                  <c:v>21</c:v>
                </c:pt>
                <c:pt idx="10">
                  <c:v>23</c:v>
                </c:pt>
                <c:pt idx="11">
                  <c:v>25</c:v>
                </c:pt>
                <c:pt idx="12">
                  <c:v>30</c:v>
                </c:pt>
                <c:pt idx="13">
                  <c:v>37</c:v>
                </c:pt>
                <c:pt idx="14">
                  <c:v>44</c:v>
                </c:pt>
                <c:pt idx="15">
                  <c:v>48</c:v>
                </c:pt>
                <c:pt idx="16">
                  <c:v>57</c:v>
                </c:pt>
              </c:numCache>
            </c:numRef>
          </c:xVal>
          <c:yVal>
            <c:numRef>
              <c:f>'Survival Assay (2cd Semester)'!$B$30:$R$30</c:f>
              <c:numCache>
                <c:formatCode>General</c:formatCode>
                <c:ptCount val="17"/>
                <c:pt idx="0">
                  <c:v>100</c:v>
                </c:pt>
                <c:pt idx="1">
                  <c:v>100</c:v>
                </c:pt>
                <c:pt idx="2">
                  <c:v>100</c:v>
                </c:pt>
                <c:pt idx="3">
                  <c:v>100</c:v>
                </c:pt>
                <c:pt idx="4">
                  <c:v>100</c:v>
                </c:pt>
                <c:pt idx="5">
                  <c:v>100</c:v>
                </c:pt>
                <c:pt idx="6">
                  <c:v>95.238095238095227</c:v>
                </c:pt>
                <c:pt idx="7">
                  <c:v>90.476190476190482</c:v>
                </c:pt>
                <c:pt idx="8">
                  <c:v>90.476190476190482</c:v>
                </c:pt>
                <c:pt idx="9">
                  <c:v>90.476190476190482</c:v>
                </c:pt>
                <c:pt idx="10">
                  <c:v>85.714285714285708</c:v>
                </c:pt>
                <c:pt idx="11">
                  <c:v>76.19047619047619</c:v>
                </c:pt>
                <c:pt idx="12">
                  <c:v>71.428571428571431</c:v>
                </c:pt>
                <c:pt idx="13">
                  <c:v>71.428571428571431</c:v>
                </c:pt>
                <c:pt idx="14">
                  <c:v>71.428571428571431</c:v>
                </c:pt>
                <c:pt idx="15">
                  <c:v>0</c:v>
                </c:pt>
              </c:numCache>
            </c:numRef>
          </c:yVal>
          <c:smooth val="0"/>
          <c:extLst>
            <c:ext xmlns:c16="http://schemas.microsoft.com/office/drawing/2014/chart" uri="{C3380CC4-5D6E-409C-BE32-E72D297353CC}">
              <c16:uniqueId val="{00000001-3356-4F33-8EAF-D3DB993C83C7}"/>
            </c:ext>
          </c:extLst>
        </c:ser>
        <c:ser>
          <c:idx val="2"/>
          <c:order val="2"/>
          <c:tx>
            <c:strRef>
              <c:f>'Survival Assay (2cd Semester)'!$A$31</c:f>
              <c:strCache>
                <c:ptCount val="1"/>
                <c:pt idx="0">
                  <c:v>WT Water</c:v>
                </c:pt>
              </c:strCache>
            </c:strRef>
          </c:tx>
          <c:spPr>
            <a:ln w="50800" cap="rnd">
              <a:solidFill>
                <a:schemeClr val="accent5"/>
              </a:solidFill>
              <a:round/>
            </a:ln>
            <a:effectLst/>
          </c:spPr>
          <c:marker>
            <c:symbol val="circle"/>
            <c:size val="5"/>
            <c:spPr>
              <a:solidFill>
                <a:schemeClr val="accent5"/>
              </a:solidFill>
              <a:ln w="50800">
                <a:solidFill>
                  <a:schemeClr val="accent5"/>
                </a:solidFill>
              </a:ln>
              <a:effectLst/>
            </c:spPr>
          </c:marker>
          <c:xVal>
            <c:numRef>
              <c:f>'Survival Assay (2cd Semester)'!$B$28:$R$28</c:f>
              <c:numCache>
                <c:formatCode>General</c:formatCode>
                <c:ptCount val="17"/>
                <c:pt idx="0">
                  <c:v>0</c:v>
                </c:pt>
                <c:pt idx="1">
                  <c:v>2</c:v>
                </c:pt>
                <c:pt idx="2">
                  <c:v>5</c:v>
                </c:pt>
                <c:pt idx="3">
                  <c:v>7</c:v>
                </c:pt>
                <c:pt idx="4">
                  <c:v>9</c:v>
                </c:pt>
                <c:pt idx="5">
                  <c:v>11</c:v>
                </c:pt>
                <c:pt idx="6">
                  <c:v>14</c:v>
                </c:pt>
                <c:pt idx="7">
                  <c:v>16</c:v>
                </c:pt>
                <c:pt idx="8">
                  <c:v>18</c:v>
                </c:pt>
                <c:pt idx="9">
                  <c:v>21</c:v>
                </c:pt>
                <c:pt idx="10">
                  <c:v>23</c:v>
                </c:pt>
                <c:pt idx="11">
                  <c:v>25</c:v>
                </c:pt>
                <c:pt idx="12">
                  <c:v>30</c:v>
                </c:pt>
                <c:pt idx="13">
                  <c:v>37</c:v>
                </c:pt>
                <c:pt idx="14">
                  <c:v>44</c:v>
                </c:pt>
                <c:pt idx="15">
                  <c:v>48</c:v>
                </c:pt>
                <c:pt idx="16">
                  <c:v>57</c:v>
                </c:pt>
              </c:numCache>
            </c:numRef>
          </c:xVal>
          <c:yVal>
            <c:numRef>
              <c:f>'Survival Assay (2cd Semester)'!$B$31:$R$31</c:f>
              <c:numCache>
                <c:formatCode>General</c:formatCode>
                <c:ptCount val="17"/>
                <c:pt idx="0">
                  <c:v>100</c:v>
                </c:pt>
                <c:pt idx="1">
                  <c:v>100</c:v>
                </c:pt>
                <c:pt idx="2">
                  <c:v>100</c:v>
                </c:pt>
                <c:pt idx="3">
                  <c:v>95.238095238095227</c:v>
                </c:pt>
                <c:pt idx="4">
                  <c:v>95.238095238095227</c:v>
                </c:pt>
                <c:pt idx="5">
                  <c:v>95.238095238095227</c:v>
                </c:pt>
                <c:pt idx="6">
                  <c:v>90.476190476190482</c:v>
                </c:pt>
                <c:pt idx="7">
                  <c:v>85.714285714285708</c:v>
                </c:pt>
                <c:pt idx="8">
                  <c:v>85.714285714285708</c:v>
                </c:pt>
                <c:pt idx="9">
                  <c:v>76.19047619047619</c:v>
                </c:pt>
                <c:pt idx="10">
                  <c:v>66.666666666666657</c:v>
                </c:pt>
                <c:pt idx="11">
                  <c:v>52.380952380952387</c:v>
                </c:pt>
                <c:pt idx="12">
                  <c:v>52.380952380952387</c:v>
                </c:pt>
                <c:pt idx="13">
                  <c:v>42.857142857142854</c:v>
                </c:pt>
                <c:pt idx="14">
                  <c:v>19.047619047619047</c:v>
                </c:pt>
                <c:pt idx="15">
                  <c:v>14.285714285714285</c:v>
                </c:pt>
                <c:pt idx="16">
                  <c:v>4.7619047619047619</c:v>
                </c:pt>
              </c:numCache>
            </c:numRef>
          </c:yVal>
          <c:smooth val="0"/>
          <c:extLst>
            <c:ext xmlns:c16="http://schemas.microsoft.com/office/drawing/2014/chart" uri="{C3380CC4-5D6E-409C-BE32-E72D297353CC}">
              <c16:uniqueId val="{00000002-3356-4F33-8EAF-D3DB993C83C7}"/>
            </c:ext>
          </c:extLst>
        </c:ser>
        <c:ser>
          <c:idx val="3"/>
          <c:order val="3"/>
          <c:tx>
            <c:strRef>
              <c:f>'Survival Assay (2cd Semester)'!$A$32</c:f>
              <c:strCache>
                <c:ptCount val="1"/>
                <c:pt idx="0">
                  <c:v>AD Low </c:v>
                </c:pt>
              </c:strCache>
            </c:strRef>
          </c:tx>
          <c:spPr>
            <a:ln w="50800" cap="rnd">
              <a:solidFill>
                <a:srgbClr val="F7B703"/>
              </a:solidFill>
              <a:prstDash val="sysDot"/>
              <a:round/>
            </a:ln>
            <a:effectLst/>
          </c:spPr>
          <c:marker>
            <c:symbol val="circle"/>
            <c:size val="5"/>
            <c:spPr>
              <a:solidFill>
                <a:srgbClr val="F7B703"/>
              </a:solidFill>
              <a:ln w="50800">
                <a:solidFill>
                  <a:srgbClr val="F7B703"/>
                </a:solidFill>
              </a:ln>
              <a:effectLst/>
            </c:spPr>
          </c:marker>
          <c:xVal>
            <c:numRef>
              <c:f>'Survival Assay (2cd Semester)'!$B$28:$R$28</c:f>
              <c:numCache>
                <c:formatCode>General</c:formatCode>
                <c:ptCount val="17"/>
                <c:pt idx="0">
                  <c:v>0</c:v>
                </c:pt>
                <c:pt idx="1">
                  <c:v>2</c:v>
                </c:pt>
                <c:pt idx="2">
                  <c:v>5</c:v>
                </c:pt>
                <c:pt idx="3">
                  <c:v>7</c:v>
                </c:pt>
                <c:pt idx="4">
                  <c:v>9</c:v>
                </c:pt>
                <c:pt idx="5">
                  <c:v>11</c:v>
                </c:pt>
                <c:pt idx="6">
                  <c:v>14</c:v>
                </c:pt>
                <c:pt idx="7">
                  <c:v>16</c:v>
                </c:pt>
                <c:pt idx="8">
                  <c:v>18</c:v>
                </c:pt>
                <c:pt idx="9">
                  <c:v>21</c:v>
                </c:pt>
                <c:pt idx="10">
                  <c:v>23</c:v>
                </c:pt>
                <c:pt idx="11">
                  <c:v>25</c:v>
                </c:pt>
                <c:pt idx="12">
                  <c:v>30</c:v>
                </c:pt>
                <c:pt idx="13">
                  <c:v>37</c:v>
                </c:pt>
                <c:pt idx="14">
                  <c:v>44</c:v>
                </c:pt>
                <c:pt idx="15">
                  <c:v>48</c:v>
                </c:pt>
                <c:pt idx="16">
                  <c:v>57</c:v>
                </c:pt>
              </c:numCache>
            </c:numRef>
          </c:xVal>
          <c:yVal>
            <c:numRef>
              <c:f>'Survival Assay (2cd Semester)'!$B$32:$R$32</c:f>
              <c:numCache>
                <c:formatCode>General</c:formatCode>
                <c:ptCount val="17"/>
                <c:pt idx="0">
                  <c:v>100</c:v>
                </c:pt>
                <c:pt idx="1">
                  <c:v>90.476190476190482</c:v>
                </c:pt>
                <c:pt idx="2">
                  <c:v>85.714285714285708</c:v>
                </c:pt>
                <c:pt idx="3">
                  <c:v>76.19047619047619</c:v>
                </c:pt>
                <c:pt idx="4">
                  <c:v>76.19047619047619</c:v>
                </c:pt>
                <c:pt idx="5">
                  <c:v>76.19047619047619</c:v>
                </c:pt>
                <c:pt idx="6">
                  <c:v>76.19047619047619</c:v>
                </c:pt>
                <c:pt idx="7">
                  <c:v>66.666666666666657</c:v>
                </c:pt>
                <c:pt idx="8">
                  <c:v>66.666666666666657</c:v>
                </c:pt>
                <c:pt idx="9">
                  <c:v>66.666666666666657</c:v>
                </c:pt>
                <c:pt idx="10">
                  <c:v>66.666666666666657</c:v>
                </c:pt>
                <c:pt idx="11">
                  <c:v>66.666666666666657</c:v>
                </c:pt>
                <c:pt idx="12">
                  <c:v>66.666666666666657</c:v>
                </c:pt>
                <c:pt idx="13">
                  <c:v>66.666666666666657</c:v>
                </c:pt>
                <c:pt idx="14">
                  <c:v>66.666666666666657</c:v>
                </c:pt>
                <c:pt idx="15">
                  <c:v>61.904761904761905</c:v>
                </c:pt>
                <c:pt idx="16">
                  <c:v>9.5238095238095237</c:v>
                </c:pt>
              </c:numCache>
            </c:numRef>
          </c:yVal>
          <c:smooth val="0"/>
          <c:extLst>
            <c:ext xmlns:c16="http://schemas.microsoft.com/office/drawing/2014/chart" uri="{C3380CC4-5D6E-409C-BE32-E72D297353CC}">
              <c16:uniqueId val="{00000003-3356-4F33-8EAF-D3DB993C83C7}"/>
            </c:ext>
          </c:extLst>
        </c:ser>
        <c:ser>
          <c:idx val="4"/>
          <c:order val="4"/>
          <c:tx>
            <c:strRef>
              <c:f>'Survival Assay (2cd Semester)'!$A$33</c:f>
              <c:strCache>
                <c:ptCount val="1"/>
                <c:pt idx="0">
                  <c:v>AD Ethanol</c:v>
                </c:pt>
              </c:strCache>
            </c:strRef>
          </c:tx>
          <c:spPr>
            <a:ln w="50800" cap="rnd">
              <a:solidFill>
                <a:schemeClr val="bg1">
                  <a:lumMod val="50000"/>
                </a:schemeClr>
              </a:solidFill>
              <a:prstDash val="sysDot"/>
              <a:round/>
            </a:ln>
            <a:effectLst/>
          </c:spPr>
          <c:marker>
            <c:symbol val="circle"/>
            <c:size val="5"/>
            <c:spPr>
              <a:solidFill>
                <a:schemeClr val="bg1">
                  <a:lumMod val="50000"/>
                </a:schemeClr>
              </a:solidFill>
              <a:ln w="50800">
                <a:solidFill>
                  <a:schemeClr val="bg1">
                    <a:lumMod val="50000"/>
                  </a:schemeClr>
                </a:solidFill>
              </a:ln>
              <a:effectLst/>
            </c:spPr>
          </c:marker>
          <c:xVal>
            <c:numRef>
              <c:f>'Survival Assay (2cd Semester)'!$B$28:$R$28</c:f>
              <c:numCache>
                <c:formatCode>General</c:formatCode>
                <c:ptCount val="17"/>
                <c:pt idx="0">
                  <c:v>0</c:v>
                </c:pt>
                <c:pt idx="1">
                  <c:v>2</c:v>
                </c:pt>
                <c:pt idx="2">
                  <c:v>5</c:v>
                </c:pt>
                <c:pt idx="3">
                  <c:v>7</c:v>
                </c:pt>
                <c:pt idx="4">
                  <c:v>9</c:v>
                </c:pt>
                <c:pt idx="5">
                  <c:v>11</c:v>
                </c:pt>
                <c:pt idx="6">
                  <c:v>14</c:v>
                </c:pt>
                <c:pt idx="7">
                  <c:v>16</c:v>
                </c:pt>
                <c:pt idx="8">
                  <c:v>18</c:v>
                </c:pt>
                <c:pt idx="9">
                  <c:v>21</c:v>
                </c:pt>
                <c:pt idx="10">
                  <c:v>23</c:v>
                </c:pt>
                <c:pt idx="11">
                  <c:v>25</c:v>
                </c:pt>
                <c:pt idx="12">
                  <c:v>30</c:v>
                </c:pt>
                <c:pt idx="13">
                  <c:v>37</c:v>
                </c:pt>
                <c:pt idx="14">
                  <c:v>44</c:v>
                </c:pt>
                <c:pt idx="15">
                  <c:v>48</c:v>
                </c:pt>
                <c:pt idx="16">
                  <c:v>57</c:v>
                </c:pt>
              </c:numCache>
            </c:numRef>
          </c:xVal>
          <c:yVal>
            <c:numRef>
              <c:f>'Survival Assay (2cd Semester)'!$B$33:$R$33</c:f>
              <c:numCache>
                <c:formatCode>General</c:formatCode>
                <c:ptCount val="17"/>
                <c:pt idx="0">
                  <c:v>100</c:v>
                </c:pt>
                <c:pt idx="1">
                  <c:v>100</c:v>
                </c:pt>
                <c:pt idx="2">
                  <c:v>95.238095238095227</c:v>
                </c:pt>
                <c:pt idx="3">
                  <c:v>90.476190476190482</c:v>
                </c:pt>
                <c:pt idx="4">
                  <c:v>76.19047619047619</c:v>
                </c:pt>
                <c:pt idx="5">
                  <c:v>71.428571428571431</c:v>
                </c:pt>
                <c:pt idx="6">
                  <c:v>71.428571428571431</c:v>
                </c:pt>
                <c:pt idx="7">
                  <c:v>57.142857142857139</c:v>
                </c:pt>
                <c:pt idx="8">
                  <c:v>57.142857142857139</c:v>
                </c:pt>
                <c:pt idx="9">
                  <c:v>57.142857142857139</c:v>
                </c:pt>
                <c:pt idx="10">
                  <c:v>57.142857142857139</c:v>
                </c:pt>
                <c:pt idx="11">
                  <c:v>57.142857142857139</c:v>
                </c:pt>
                <c:pt idx="12">
                  <c:v>57.142857142857139</c:v>
                </c:pt>
                <c:pt idx="13">
                  <c:v>57.142857142857139</c:v>
                </c:pt>
                <c:pt idx="14">
                  <c:v>47.619047619047613</c:v>
                </c:pt>
                <c:pt idx="15">
                  <c:v>28.571428571428569</c:v>
                </c:pt>
                <c:pt idx="16">
                  <c:v>19.047619047619047</c:v>
                </c:pt>
              </c:numCache>
            </c:numRef>
          </c:yVal>
          <c:smooth val="0"/>
          <c:extLst>
            <c:ext xmlns:c16="http://schemas.microsoft.com/office/drawing/2014/chart" uri="{C3380CC4-5D6E-409C-BE32-E72D297353CC}">
              <c16:uniqueId val="{00000004-3356-4F33-8EAF-D3DB993C83C7}"/>
            </c:ext>
          </c:extLst>
        </c:ser>
        <c:ser>
          <c:idx val="5"/>
          <c:order val="5"/>
          <c:tx>
            <c:strRef>
              <c:f>'Survival Assay (2cd Semester)'!$A$34</c:f>
              <c:strCache>
                <c:ptCount val="1"/>
                <c:pt idx="0">
                  <c:v>AD Water</c:v>
                </c:pt>
              </c:strCache>
            </c:strRef>
          </c:tx>
          <c:spPr>
            <a:ln w="50800" cap="rnd">
              <a:solidFill>
                <a:schemeClr val="accent1">
                  <a:lumMod val="75000"/>
                </a:schemeClr>
              </a:solidFill>
              <a:prstDash val="sysDot"/>
              <a:round/>
            </a:ln>
            <a:effectLst/>
          </c:spPr>
          <c:marker>
            <c:symbol val="circle"/>
            <c:size val="5"/>
            <c:spPr>
              <a:solidFill>
                <a:schemeClr val="accent1">
                  <a:lumMod val="75000"/>
                </a:schemeClr>
              </a:solidFill>
              <a:ln w="50800">
                <a:solidFill>
                  <a:schemeClr val="accent1">
                    <a:lumMod val="75000"/>
                  </a:schemeClr>
                </a:solidFill>
              </a:ln>
              <a:effectLst/>
            </c:spPr>
          </c:marker>
          <c:xVal>
            <c:numRef>
              <c:f>'Survival Assay (2cd Semester)'!$B$28:$R$28</c:f>
              <c:numCache>
                <c:formatCode>General</c:formatCode>
                <c:ptCount val="17"/>
                <c:pt idx="0">
                  <c:v>0</c:v>
                </c:pt>
                <c:pt idx="1">
                  <c:v>2</c:v>
                </c:pt>
                <c:pt idx="2">
                  <c:v>5</c:v>
                </c:pt>
                <c:pt idx="3">
                  <c:v>7</c:v>
                </c:pt>
                <c:pt idx="4">
                  <c:v>9</c:v>
                </c:pt>
                <c:pt idx="5">
                  <c:v>11</c:v>
                </c:pt>
                <c:pt idx="6">
                  <c:v>14</c:v>
                </c:pt>
                <c:pt idx="7">
                  <c:v>16</c:v>
                </c:pt>
                <c:pt idx="8">
                  <c:v>18</c:v>
                </c:pt>
                <c:pt idx="9">
                  <c:v>21</c:v>
                </c:pt>
                <c:pt idx="10">
                  <c:v>23</c:v>
                </c:pt>
                <c:pt idx="11">
                  <c:v>25</c:v>
                </c:pt>
                <c:pt idx="12">
                  <c:v>30</c:v>
                </c:pt>
                <c:pt idx="13">
                  <c:v>37</c:v>
                </c:pt>
                <c:pt idx="14">
                  <c:v>44</c:v>
                </c:pt>
                <c:pt idx="15">
                  <c:v>48</c:v>
                </c:pt>
                <c:pt idx="16">
                  <c:v>57</c:v>
                </c:pt>
              </c:numCache>
            </c:numRef>
          </c:xVal>
          <c:yVal>
            <c:numRef>
              <c:f>'Survival Assay (2cd Semester)'!$B$34:$R$34</c:f>
              <c:numCache>
                <c:formatCode>General</c:formatCode>
                <c:ptCount val="17"/>
                <c:pt idx="0">
                  <c:v>100</c:v>
                </c:pt>
                <c:pt idx="1">
                  <c:v>95.238095238095227</c:v>
                </c:pt>
                <c:pt idx="2">
                  <c:v>90.476190476190482</c:v>
                </c:pt>
                <c:pt idx="3">
                  <c:v>80.952380952380949</c:v>
                </c:pt>
                <c:pt idx="4">
                  <c:v>80.952380952380949</c:v>
                </c:pt>
                <c:pt idx="5">
                  <c:v>80.952380952380949</c:v>
                </c:pt>
                <c:pt idx="6">
                  <c:v>80.952380952380949</c:v>
                </c:pt>
                <c:pt idx="7">
                  <c:v>71.428571428571431</c:v>
                </c:pt>
                <c:pt idx="8">
                  <c:v>71.428571428571431</c:v>
                </c:pt>
                <c:pt idx="9">
                  <c:v>66.666666666666657</c:v>
                </c:pt>
                <c:pt idx="10">
                  <c:v>61.904761904761905</c:v>
                </c:pt>
                <c:pt idx="11">
                  <c:v>61.904761904761905</c:v>
                </c:pt>
                <c:pt idx="12">
                  <c:v>61.904761904761905</c:v>
                </c:pt>
                <c:pt idx="13">
                  <c:v>57.142857142857139</c:v>
                </c:pt>
                <c:pt idx="14">
                  <c:v>57.142857142857139</c:v>
                </c:pt>
                <c:pt idx="15">
                  <c:v>52.380952380952387</c:v>
                </c:pt>
                <c:pt idx="16">
                  <c:v>28.571428571428569</c:v>
                </c:pt>
              </c:numCache>
            </c:numRef>
          </c:yVal>
          <c:smooth val="0"/>
          <c:extLst>
            <c:ext xmlns:c16="http://schemas.microsoft.com/office/drawing/2014/chart" uri="{C3380CC4-5D6E-409C-BE32-E72D297353CC}">
              <c16:uniqueId val="{00000005-3356-4F33-8EAF-D3DB993C83C7}"/>
            </c:ext>
          </c:extLst>
        </c:ser>
        <c:dLbls>
          <c:showLegendKey val="0"/>
          <c:showVal val="0"/>
          <c:showCatName val="0"/>
          <c:showSerName val="0"/>
          <c:showPercent val="0"/>
          <c:showBubbleSize val="0"/>
        </c:dLbls>
        <c:axId val="876195183"/>
        <c:axId val="876200591"/>
      </c:scatterChart>
      <c:valAx>
        <c:axId val="876195183"/>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2400" b="0" i="0" u="none" strike="noStrike" kern="1200" baseline="0">
                <a:solidFill>
                  <a:schemeClr val="tx1">
                    <a:lumMod val="65000"/>
                    <a:lumOff val="35000"/>
                  </a:schemeClr>
                </a:solidFill>
                <a:latin typeface="+mn-lt"/>
                <a:ea typeface="+mn-ea"/>
                <a:cs typeface="+mn-cs"/>
              </a:defRPr>
            </a:pPr>
            <a:endParaRPr lang="en-US"/>
          </a:p>
        </c:txPr>
        <c:crossAx val="876200591"/>
        <c:crosses val="autoZero"/>
        <c:crossBetween val="midCat"/>
        <c:majorUnit val="5"/>
      </c:valAx>
      <c:valAx>
        <c:axId val="876200591"/>
        <c:scaling>
          <c:orientation val="minMax"/>
          <c:max val="10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3200" b="0" i="0" u="none" strike="noStrike" kern="1200" baseline="0">
                    <a:solidFill>
                      <a:schemeClr val="tx1">
                        <a:lumMod val="65000"/>
                        <a:lumOff val="35000"/>
                      </a:schemeClr>
                    </a:solidFill>
                    <a:latin typeface="+mn-lt"/>
                    <a:ea typeface="+mn-ea"/>
                    <a:cs typeface="+mn-cs"/>
                  </a:defRPr>
                </a:pPr>
                <a:r>
                  <a:rPr lang="en-US" sz="3200"/>
                  <a:t>%</a:t>
                </a:r>
                <a:r>
                  <a:rPr lang="en-US" sz="3200" baseline="0"/>
                  <a:t> of Surviving Flies</a:t>
                </a:r>
                <a:endParaRPr lang="en-US" sz="3200"/>
              </a:p>
            </c:rich>
          </c:tx>
          <c:layout>
            <c:manualLayout>
              <c:xMode val="edge"/>
              <c:yMode val="edge"/>
              <c:x val="3.7950240759913232E-3"/>
              <c:y val="0.12080234813682415"/>
            </c:manualLayout>
          </c:layout>
          <c:overlay val="0"/>
          <c:spPr>
            <a:noFill/>
            <a:ln>
              <a:noFill/>
            </a:ln>
            <a:effectLst/>
          </c:spPr>
          <c:txPr>
            <a:bodyPr rot="-5400000" spcFirstLastPara="1" vertOverflow="ellipsis" vert="horz" wrap="square" anchor="ctr" anchorCtr="1"/>
            <a:lstStyle/>
            <a:p>
              <a:pPr>
                <a:defRPr sz="3200" b="0" i="0" u="none" strike="noStrike" kern="1200" baseline="0">
                  <a:solidFill>
                    <a:schemeClr val="tx1">
                      <a:lumMod val="65000"/>
                      <a:lumOff val="35000"/>
                    </a:schemeClr>
                  </a:solidFill>
                  <a:latin typeface="+mn-lt"/>
                  <a:ea typeface="+mn-ea"/>
                  <a:cs typeface="+mn-cs"/>
                </a:defRPr>
              </a:pPr>
              <a:endParaRPr lang="en-US"/>
            </a:p>
          </c:txPr>
        </c:title>
        <c:numFmt formatCode="#,##0" sourceLinked="0"/>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2400" b="0" i="0" u="none" strike="noStrike" kern="1200" baseline="0">
                <a:solidFill>
                  <a:schemeClr val="tx1">
                    <a:lumMod val="65000"/>
                    <a:lumOff val="35000"/>
                  </a:schemeClr>
                </a:solidFill>
                <a:latin typeface="+mn-lt"/>
                <a:ea typeface="+mn-ea"/>
                <a:cs typeface="+mn-cs"/>
              </a:defRPr>
            </a:pPr>
            <a:endParaRPr lang="en-US"/>
          </a:p>
        </c:txPr>
        <c:crossAx val="876195183"/>
        <c:crosses val="autoZero"/>
        <c:crossBetween val="midCat"/>
      </c:valAx>
      <c:spPr>
        <a:noFill/>
        <a:ln>
          <a:noFill/>
        </a:ln>
        <a:effectLst/>
      </c:spPr>
    </c:plotArea>
    <c:legend>
      <c:legendPos val="b"/>
      <c:layout>
        <c:manualLayout>
          <c:xMode val="edge"/>
          <c:yMode val="edge"/>
          <c:x val="9.933530302719408E-2"/>
          <c:y val="0.9213058670099219"/>
          <c:w val="0.89999992031445508"/>
          <c:h val="7.3801860257815072E-2"/>
        </c:manualLayout>
      </c:layout>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4">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2066518349578151"/>
          <c:y val="4.4826622295694778E-2"/>
          <c:w val="0.8506142852024563"/>
          <c:h val="0.77675866744802113"/>
        </c:manualLayout>
      </c:layout>
      <c:scatterChart>
        <c:scatterStyle val="lineMarker"/>
        <c:varyColors val="0"/>
        <c:ser>
          <c:idx val="0"/>
          <c:order val="0"/>
          <c:tx>
            <c:strRef>
              <c:f>'Pilot Survival Assay'!$D$35</c:f>
              <c:strCache>
                <c:ptCount val="1"/>
                <c:pt idx="0">
                  <c:v>WT Ethanol</c:v>
                </c:pt>
              </c:strCache>
            </c:strRef>
          </c:tx>
          <c:spPr>
            <a:ln w="50800" cap="rnd">
              <a:solidFill>
                <a:schemeClr val="accent3"/>
              </a:solidFill>
              <a:round/>
            </a:ln>
            <a:effectLst/>
          </c:spPr>
          <c:marker>
            <c:symbol val="circle"/>
            <c:size val="5"/>
            <c:spPr>
              <a:solidFill>
                <a:schemeClr val="accent3"/>
              </a:solidFill>
              <a:ln w="50800">
                <a:solidFill>
                  <a:schemeClr val="accent3"/>
                </a:solidFill>
              </a:ln>
              <a:effectLst/>
            </c:spPr>
          </c:marker>
          <c:xVal>
            <c:numRef>
              <c:f>'Pilot Survival Assay'!$C$36:$C$48</c:f>
              <c:numCache>
                <c:formatCode>General</c:formatCode>
                <c:ptCount val="13"/>
                <c:pt idx="0">
                  <c:v>1</c:v>
                </c:pt>
                <c:pt idx="1">
                  <c:v>2</c:v>
                </c:pt>
                <c:pt idx="2">
                  <c:v>5</c:v>
                </c:pt>
                <c:pt idx="3">
                  <c:v>8</c:v>
                </c:pt>
                <c:pt idx="4">
                  <c:v>11</c:v>
                </c:pt>
                <c:pt idx="5">
                  <c:v>13</c:v>
                </c:pt>
                <c:pt idx="6">
                  <c:v>15</c:v>
                </c:pt>
                <c:pt idx="7">
                  <c:v>18</c:v>
                </c:pt>
                <c:pt idx="8">
                  <c:v>20</c:v>
                </c:pt>
                <c:pt idx="9">
                  <c:v>23</c:v>
                </c:pt>
                <c:pt idx="10">
                  <c:v>27</c:v>
                </c:pt>
                <c:pt idx="11">
                  <c:v>28</c:v>
                </c:pt>
                <c:pt idx="12">
                  <c:v>34</c:v>
                </c:pt>
              </c:numCache>
            </c:numRef>
          </c:xVal>
          <c:yVal>
            <c:numRef>
              <c:f>'Pilot Survival Assay'!$D$36:$D$48</c:f>
              <c:numCache>
                <c:formatCode>General</c:formatCode>
                <c:ptCount val="13"/>
                <c:pt idx="0">
                  <c:v>100</c:v>
                </c:pt>
                <c:pt idx="1">
                  <c:v>100</c:v>
                </c:pt>
                <c:pt idx="2">
                  <c:v>100</c:v>
                </c:pt>
                <c:pt idx="3">
                  <c:v>80</c:v>
                </c:pt>
                <c:pt idx="4">
                  <c:v>80</c:v>
                </c:pt>
                <c:pt idx="5">
                  <c:v>80</c:v>
                </c:pt>
                <c:pt idx="6">
                  <c:v>70</c:v>
                </c:pt>
                <c:pt idx="7">
                  <c:v>70</c:v>
                </c:pt>
                <c:pt idx="8">
                  <c:v>40</c:v>
                </c:pt>
                <c:pt idx="9">
                  <c:v>40</c:v>
                </c:pt>
                <c:pt idx="10">
                  <c:v>40</c:v>
                </c:pt>
                <c:pt idx="11">
                  <c:v>40</c:v>
                </c:pt>
                <c:pt idx="12">
                  <c:v>30</c:v>
                </c:pt>
              </c:numCache>
            </c:numRef>
          </c:yVal>
          <c:smooth val="0"/>
          <c:extLst>
            <c:ext xmlns:c16="http://schemas.microsoft.com/office/drawing/2014/chart" uri="{C3380CC4-5D6E-409C-BE32-E72D297353CC}">
              <c16:uniqueId val="{00000000-61D5-4BE3-964E-8F3C2785F5C6}"/>
            </c:ext>
          </c:extLst>
        </c:ser>
        <c:ser>
          <c:idx val="1"/>
          <c:order val="1"/>
          <c:tx>
            <c:strRef>
              <c:f>'Pilot Survival Assay'!$E$35</c:f>
              <c:strCache>
                <c:ptCount val="1"/>
                <c:pt idx="0">
                  <c:v>WT Low</c:v>
                </c:pt>
              </c:strCache>
            </c:strRef>
          </c:tx>
          <c:spPr>
            <a:ln w="50800" cap="rnd">
              <a:solidFill>
                <a:srgbClr val="FBDD6D"/>
              </a:solidFill>
              <a:round/>
            </a:ln>
            <a:effectLst/>
          </c:spPr>
          <c:marker>
            <c:symbol val="circle"/>
            <c:size val="5"/>
            <c:spPr>
              <a:solidFill>
                <a:srgbClr val="FBDD6D"/>
              </a:solidFill>
              <a:ln w="50800">
                <a:solidFill>
                  <a:srgbClr val="FBDD6D"/>
                </a:solidFill>
              </a:ln>
              <a:effectLst/>
            </c:spPr>
          </c:marker>
          <c:xVal>
            <c:numRef>
              <c:f>'Pilot Survival Assay'!$C$36:$C$48</c:f>
              <c:numCache>
                <c:formatCode>General</c:formatCode>
                <c:ptCount val="13"/>
                <c:pt idx="0">
                  <c:v>1</c:v>
                </c:pt>
                <c:pt idx="1">
                  <c:v>2</c:v>
                </c:pt>
                <c:pt idx="2">
                  <c:v>5</c:v>
                </c:pt>
                <c:pt idx="3">
                  <c:v>8</c:v>
                </c:pt>
                <c:pt idx="4">
                  <c:v>11</c:v>
                </c:pt>
                <c:pt idx="5">
                  <c:v>13</c:v>
                </c:pt>
                <c:pt idx="6">
                  <c:v>15</c:v>
                </c:pt>
                <c:pt idx="7">
                  <c:v>18</c:v>
                </c:pt>
                <c:pt idx="8">
                  <c:v>20</c:v>
                </c:pt>
                <c:pt idx="9">
                  <c:v>23</c:v>
                </c:pt>
                <c:pt idx="10">
                  <c:v>27</c:v>
                </c:pt>
                <c:pt idx="11">
                  <c:v>28</c:v>
                </c:pt>
                <c:pt idx="12">
                  <c:v>34</c:v>
                </c:pt>
              </c:numCache>
            </c:numRef>
          </c:xVal>
          <c:yVal>
            <c:numRef>
              <c:f>'Pilot Survival Assay'!$E$36:$E$48</c:f>
              <c:numCache>
                <c:formatCode>General</c:formatCode>
                <c:ptCount val="13"/>
                <c:pt idx="0">
                  <c:v>100</c:v>
                </c:pt>
                <c:pt idx="1">
                  <c:v>100</c:v>
                </c:pt>
                <c:pt idx="2">
                  <c:v>100</c:v>
                </c:pt>
                <c:pt idx="3">
                  <c:v>100</c:v>
                </c:pt>
                <c:pt idx="4">
                  <c:v>90</c:v>
                </c:pt>
                <c:pt idx="5">
                  <c:v>90</c:v>
                </c:pt>
                <c:pt idx="6">
                  <c:v>80</c:v>
                </c:pt>
                <c:pt idx="7">
                  <c:v>80</c:v>
                </c:pt>
                <c:pt idx="8">
                  <c:v>80</c:v>
                </c:pt>
                <c:pt idx="9">
                  <c:v>60</c:v>
                </c:pt>
                <c:pt idx="10">
                  <c:v>60</c:v>
                </c:pt>
                <c:pt idx="11">
                  <c:v>30</c:v>
                </c:pt>
                <c:pt idx="12">
                  <c:v>20</c:v>
                </c:pt>
              </c:numCache>
            </c:numRef>
          </c:yVal>
          <c:smooth val="0"/>
          <c:extLst>
            <c:ext xmlns:c16="http://schemas.microsoft.com/office/drawing/2014/chart" uri="{C3380CC4-5D6E-409C-BE32-E72D297353CC}">
              <c16:uniqueId val="{00000001-61D5-4BE3-964E-8F3C2785F5C6}"/>
            </c:ext>
          </c:extLst>
        </c:ser>
        <c:ser>
          <c:idx val="2"/>
          <c:order val="2"/>
          <c:tx>
            <c:strRef>
              <c:f>'Pilot Survival Assay'!$F$35</c:f>
              <c:strCache>
                <c:ptCount val="1"/>
                <c:pt idx="0">
                  <c:v>WT High</c:v>
                </c:pt>
              </c:strCache>
            </c:strRef>
          </c:tx>
          <c:spPr>
            <a:ln w="50800" cap="rnd">
              <a:solidFill>
                <a:srgbClr val="00B050"/>
              </a:solidFill>
              <a:round/>
            </a:ln>
            <a:effectLst/>
          </c:spPr>
          <c:marker>
            <c:symbol val="circle"/>
            <c:size val="5"/>
            <c:spPr>
              <a:solidFill>
                <a:srgbClr val="00B050"/>
              </a:solidFill>
              <a:ln w="50800">
                <a:solidFill>
                  <a:srgbClr val="00B050"/>
                </a:solidFill>
              </a:ln>
              <a:effectLst/>
            </c:spPr>
          </c:marker>
          <c:xVal>
            <c:numRef>
              <c:f>'Pilot Survival Assay'!$C$36:$C$48</c:f>
              <c:numCache>
                <c:formatCode>General</c:formatCode>
                <c:ptCount val="13"/>
                <c:pt idx="0">
                  <c:v>1</c:v>
                </c:pt>
                <c:pt idx="1">
                  <c:v>2</c:v>
                </c:pt>
                <c:pt idx="2">
                  <c:v>5</c:v>
                </c:pt>
                <c:pt idx="3">
                  <c:v>8</c:v>
                </c:pt>
                <c:pt idx="4">
                  <c:v>11</c:v>
                </c:pt>
                <c:pt idx="5">
                  <c:v>13</c:v>
                </c:pt>
                <c:pt idx="6">
                  <c:v>15</c:v>
                </c:pt>
                <c:pt idx="7">
                  <c:v>18</c:v>
                </c:pt>
                <c:pt idx="8">
                  <c:v>20</c:v>
                </c:pt>
                <c:pt idx="9">
                  <c:v>23</c:v>
                </c:pt>
                <c:pt idx="10">
                  <c:v>27</c:v>
                </c:pt>
                <c:pt idx="11">
                  <c:v>28</c:v>
                </c:pt>
                <c:pt idx="12">
                  <c:v>34</c:v>
                </c:pt>
              </c:numCache>
            </c:numRef>
          </c:xVal>
          <c:yVal>
            <c:numRef>
              <c:f>'Pilot Survival Assay'!$F$36:$F$48</c:f>
              <c:numCache>
                <c:formatCode>General</c:formatCode>
                <c:ptCount val="13"/>
                <c:pt idx="0">
                  <c:v>100</c:v>
                </c:pt>
                <c:pt idx="1">
                  <c:v>100</c:v>
                </c:pt>
                <c:pt idx="2">
                  <c:v>100</c:v>
                </c:pt>
                <c:pt idx="3">
                  <c:v>100</c:v>
                </c:pt>
                <c:pt idx="4">
                  <c:v>100</c:v>
                </c:pt>
                <c:pt idx="5">
                  <c:v>100</c:v>
                </c:pt>
                <c:pt idx="6">
                  <c:v>90</c:v>
                </c:pt>
                <c:pt idx="7">
                  <c:v>70</c:v>
                </c:pt>
                <c:pt idx="8">
                  <c:v>70</c:v>
                </c:pt>
                <c:pt idx="9">
                  <c:v>70</c:v>
                </c:pt>
                <c:pt idx="10">
                  <c:v>70</c:v>
                </c:pt>
                <c:pt idx="11">
                  <c:v>0</c:v>
                </c:pt>
              </c:numCache>
            </c:numRef>
          </c:yVal>
          <c:smooth val="0"/>
          <c:extLst>
            <c:ext xmlns:c16="http://schemas.microsoft.com/office/drawing/2014/chart" uri="{C3380CC4-5D6E-409C-BE32-E72D297353CC}">
              <c16:uniqueId val="{00000002-61D5-4BE3-964E-8F3C2785F5C6}"/>
            </c:ext>
          </c:extLst>
        </c:ser>
        <c:ser>
          <c:idx val="3"/>
          <c:order val="3"/>
          <c:tx>
            <c:strRef>
              <c:f>'Pilot Survival Assay'!$G$35</c:f>
              <c:strCache>
                <c:ptCount val="1"/>
                <c:pt idx="0">
                  <c:v>AD Ethanol</c:v>
                </c:pt>
              </c:strCache>
            </c:strRef>
          </c:tx>
          <c:spPr>
            <a:ln w="50800" cap="rnd">
              <a:solidFill>
                <a:schemeClr val="bg1">
                  <a:lumMod val="50000"/>
                </a:schemeClr>
              </a:solidFill>
              <a:prstDash val="sysDot"/>
              <a:round/>
            </a:ln>
            <a:effectLst/>
          </c:spPr>
          <c:marker>
            <c:symbol val="circle"/>
            <c:size val="5"/>
            <c:spPr>
              <a:solidFill>
                <a:schemeClr val="bg1">
                  <a:lumMod val="50000"/>
                </a:schemeClr>
              </a:solidFill>
              <a:ln w="50800">
                <a:solidFill>
                  <a:schemeClr val="bg1">
                    <a:lumMod val="50000"/>
                  </a:schemeClr>
                </a:solidFill>
              </a:ln>
              <a:effectLst/>
            </c:spPr>
          </c:marker>
          <c:xVal>
            <c:numRef>
              <c:f>'Pilot Survival Assay'!$C$36:$C$48</c:f>
              <c:numCache>
                <c:formatCode>General</c:formatCode>
                <c:ptCount val="13"/>
                <c:pt idx="0">
                  <c:v>1</c:v>
                </c:pt>
                <c:pt idx="1">
                  <c:v>2</c:v>
                </c:pt>
                <c:pt idx="2">
                  <c:v>5</c:v>
                </c:pt>
                <c:pt idx="3">
                  <c:v>8</c:v>
                </c:pt>
                <c:pt idx="4">
                  <c:v>11</c:v>
                </c:pt>
                <c:pt idx="5">
                  <c:v>13</c:v>
                </c:pt>
                <c:pt idx="6">
                  <c:v>15</c:v>
                </c:pt>
                <c:pt idx="7">
                  <c:v>18</c:v>
                </c:pt>
                <c:pt idx="8">
                  <c:v>20</c:v>
                </c:pt>
                <c:pt idx="9">
                  <c:v>23</c:v>
                </c:pt>
                <c:pt idx="10">
                  <c:v>27</c:v>
                </c:pt>
                <c:pt idx="11">
                  <c:v>28</c:v>
                </c:pt>
                <c:pt idx="12">
                  <c:v>34</c:v>
                </c:pt>
              </c:numCache>
            </c:numRef>
          </c:xVal>
          <c:yVal>
            <c:numRef>
              <c:f>'Pilot Survival Assay'!$G$36:$G$48</c:f>
              <c:numCache>
                <c:formatCode>General</c:formatCode>
                <c:ptCount val="13"/>
                <c:pt idx="0">
                  <c:v>100</c:v>
                </c:pt>
                <c:pt idx="1">
                  <c:v>81.818181818181827</c:v>
                </c:pt>
                <c:pt idx="2">
                  <c:v>81.818181818181827</c:v>
                </c:pt>
                <c:pt idx="3">
                  <c:v>81.818181818181827</c:v>
                </c:pt>
                <c:pt idx="4">
                  <c:v>81.818181818181827</c:v>
                </c:pt>
                <c:pt idx="5">
                  <c:v>72.727272727272734</c:v>
                </c:pt>
                <c:pt idx="6">
                  <c:v>72.727272727272734</c:v>
                </c:pt>
                <c:pt idx="7">
                  <c:v>72.727272727272734</c:v>
                </c:pt>
                <c:pt idx="8">
                  <c:v>72.727272727272734</c:v>
                </c:pt>
                <c:pt idx="9">
                  <c:v>54.54545454545454</c:v>
                </c:pt>
                <c:pt idx="10">
                  <c:v>54.54545454545454</c:v>
                </c:pt>
                <c:pt idx="11">
                  <c:v>54.54545454545454</c:v>
                </c:pt>
                <c:pt idx="12">
                  <c:v>45.454545454545453</c:v>
                </c:pt>
              </c:numCache>
            </c:numRef>
          </c:yVal>
          <c:smooth val="0"/>
          <c:extLst>
            <c:ext xmlns:c16="http://schemas.microsoft.com/office/drawing/2014/chart" uri="{C3380CC4-5D6E-409C-BE32-E72D297353CC}">
              <c16:uniqueId val="{00000003-61D5-4BE3-964E-8F3C2785F5C6}"/>
            </c:ext>
          </c:extLst>
        </c:ser>
        <c:ser>
          <c:idx val="4"/>
          <c:order val="4"/>
          <c:tx>
            <c:strRef>
              <c:f>'Pilot Survival Assay'!$H$35</c:f>
              <c:strCache>
                <c:ptCount val="1"/>
                <c:pt idx="0">
                  <c:v>AD Low</c:v>
                </c:pt>
              </c:strCache>
            </c:strRef>
          </c:tx>
          <c:spPr>
            <a:ln w="50800" cap="rnd">
              <a:solidFill>
                <a:srgbClr val="F7B703"/>
              </a:solidFill>
              <a:prstDash val="sysDot"/>
              <a:round/>
            </a:ln>
            <a:effectLst/>
          </c:spPr>
          <c:marker>
            <c:symbol val="circle"/>
            <c:size val="5"/>
            <c:spPr>
              <a:solidFill>
                <a:srgbClr val="F7B703"/>
              </a:solidFill>
              <a:ln w="50800">
                <a:solidFill>
                  <a:srgbClr val="F7B703"/>
                </a:solidFill>
              </a:ln>
              <a:effectLst/>
            </c:spPr>
          </c:marker>
          <c:xVal>
            <c:numRef>
              <c:f>'Pilot Survival Assay'!$C$36:$C$48</c:f>
              <c:numCache>
                <c:formatCode>General</c:formatCode>
                <c:ptCount val="13"/>
                <c:pt idx="0">
                  <c:v>1</c:v>
                </c:pt>
                <c:pt idx="1">
                  <c:v>2</c:v>
                </c:pt>
                <c:pt idx="2">
                  <c:v>5</c:v>
                </c:pt>
                <c:pt idx="3">
                  <c:v>8</c:v>
                </c:pt>
                <c:pt idx="4">
                  <c:v>11</c:v>
                </c:pt>
                <c:pt idx="5">
                  <c:v>13</c:v>
                </c:pt>
                <c:pt idx="6">
                  <c:v>15</c:v>
                </c:pt>
                <c:pt idx="7">
                  <c:v>18</c:v>
                </c:pt>
                <c:pt idx="8">
                  <c:v>20</c:v>
                </c:pt>
                <c:pt idx="9">
                  <c:v>23</c:v>
                </c:pt>
                <c:pt idx="10">
                  <c:v>27</c:v>
                </c:pt>
                <c:pt idx="11">
                  <c:v>28</c:v>
                </c:pt>
                <c:pt idx="12">
                  <c:v>34</c:v>
                </c:pt>
              </c:numCache>
            </c:numRef>
          </c:xVal>
          <c:yVal>
            <c:numRef>
              <c:f>'Pilot Survival Assay'!$H$36:$H$48</c:f>
              <c:numCache>
                <c:formatCode>General</c:formatCode>
                <c:ptCount val="13"/>
                <c:pt idx="0">
                  <c:v>100</c:v>
                </c:pt>
                <c:pt idx="1">
                  <c:v>90</c:v>
                </c:pt>
                <c:pt idx="2">
                  <c:v>90</c:v>
                </c:pt>
                <c:pt idx="3">
                  <c:v>80</c:v>
                </c:pt>
                <c:pt idx="4">
                  <c:v>80</c:v>
                </c:pt>
                <c:pt idx="5">
                  <c:v>80</c:v>
                </c:pt>
                <c:pt idx="6">
                  <c:v>40</c:v>
                </c:pt>
                <c:pt idx="7">
                  <c:v>40</c:v>
                </c:pt>
                <c:pt idx="8">
                  <c:v>40</c:v>
                </c:pt>
                <c:pt idx="9">
                  <c:v>30</c:v>
                </c:pt>
                <c:pt idx="10">
                  <c:v>30</c:v>
                </c:pt>
                <c:pt idx="11">
                  <c:v>30</c:v>
                </c:pt>
                <c:pt idx="12">
                  <c:v>20</c:v>
                </c:pt>
              </c:numCache>
            </c:numRef>
          </c:yVal>
          <c:smooth val="0"/>
          <c:extLst>
            <c:ext xmlns:c16="http://schemas.microsoft.com/office/drawing/2014/chart" uri="{C3380CC4-5D6E-409C-BE32-E72D297353CC}">
              <c16:uniqueId val="{00000004-61D5-4BE3-964E-8F3C2785F5C6}"/>
            </c:ext>
          </c:extLst>
        </c:ser>
        <c:ser>
          <c:idx val="5"/>
          <c:order val="5"/>
          <c:tx>
            <c:strRef>
              <c:f>'Pilot Survival Assay'!$I$35</c:f>
              <c:strCache>
                <c:ptCount val="1"/>
                <c:pt idx="0">
                  <c:v>AD High</c:v>
                </c:pt>
              </c:strCache>
            </c:strRef>
          </c:tx>
          <c:spPr>
            <a:ln w="50800" cap="rnd">
              <a:solidFill>
                <a:schemeClr val="accent6">
                  <a:lumMod val="75000"/>
                </a:schemeClr>
              </a:solidFill>
              <a:prstDash val="sysDot"/>
              <a:round/>
            </a:ln>
            <a:effectLst/>
          </c:spPr>
          <c:marker>
            <c:symbol val="circle"/>
            <c:size val="5"/>
            <c:spPr>
              <a:solidFill>
                <a:schemeClr val="accent6">
                  <a:lumMod val="75000"/>
                </a:schemeClr>
              </a:solidFill>
              <a:ln w="50800">
                <a:solidFill>
                  <a:schemeClr val="accent6">
                    <a:lumMod val="75000"/>
                  </a:schemeClr>
                </a:solidFill>
              </a:ln>
              <a:effectLst/>
            </c:spPr>
          </c:marker>
          <c:xVal>
            <c:numRef>
              <c:f>'Pilot Survival Assay'!$C$36:$C$48</c:f>
              <c:numCache>
                <c:formatCode>General</c:formatCode>
                <c:ptCount val="13"/>
                <c:pt idx="0">
                  <c:v>1</c:v>
                </c:pt>
                <c:pt idx="1">
                  <c:v>2</c:v>
                </c:pt>
                <c:pt idx="2">
                  <c:v>5</c:v>
                </c:pt>
                <c:pt idx="3">
                  <c:v>8</c:v>
                </c:pt>
                <c:pt idx="4">
                  <c:v>11</c:v>
                </c:pt>
                <c:pt idx="5">
                  <c:v>13</c:v>
                </c:pt>
                <c:pt idx="6">
                  <c:v>15</c:v>
                </c:pt>
                <c:pt idx="7">
                  <c:v>18</c:v>
                </c:pt>
                <c:pt idx="8">
                  <c:v>20</c:v>
                </c:pt>
                <c:pt idx="9">
                  <c:v>23</c:v>
                </c:pt>
                <c:pt idx="10">
                  <c:v>27</c:v>
                </c:pt>
                <c:pt idx="11">
                  <c:v>28</c:v>
                </c:pt>
                <c:pt idx="12">
                  <c:v>34</c:v>
                </c:pt>
              </c:numCache>
            </c:numRef>
          </c:xVal>
          <c:yVal>
            <c:numRef>
              <c:f>'Pilot Survival Assay'!$I$36:$I$48</c:f>
              <c:numCache>
                <c:formatCode>General</c:formatCode>
                <c:ptCount val="13"/>
                <c:pt idx="0">
                  <c:v>100</c:v>
                </c:pt>
                <c:pt idx="1">
                  <c:v>90</c:v>
                </c:pt>
                <c:pt idx="2">
                  <c:v>90</c:v>
                </c:pt>
                <c:pt idx="3">
                  <c:v>80</c:v>
                </c:pt>
                <c:pt idx="4">
                  <c:v>80</c:v>
                </c:pt>
                <c:pt idx="5">
                  <c:v>70</c:v>
                </c:pt>
                <c:pt idx="6">
                  <c:v>50</c:v>
                </c:pt>
                <c:pt idx="7">
                  <c:v>50</c:v>
                </c:pt>
                <c:pt idx="8">
                  <c:v>40</c:v>
                </c:pt>
                <c:pt idx="9">
                  <c:v>40</c:v>
                </c:pt>
                <c:pt idx="10">
                  <c:v>40</c:v>
                </c:pt>
                <c:pt idx="11">
                  <c:v>40</c:v>
                </c:pt>
                <c:pt idx="12">
                  <c:v>30</c:v>
                </c:pt>
              </c:numCache>
            </c:numRef>
          </c:yVal>
          <c:smooth val="0"/>
          <c:extLst>
            <c:ext xmlns:c16="http://schemas.microsoft.com/office/drawing/2014/chart" uri="{C3380CC4-5D6E-409C-BE32-E72D297353CC}">
              <c16:uniqueId val="{00000005-61D5-4BE3-964E-8F3C2785F5C6}"/>
            </c:ext>
          </c:extLst>
        </c:ser>
        <c:dLbls>
          <c:showLegendKey val="0"/>
          <c:showVal val="0"/>
          <c:showCatName val="0"/>
          <c:showSerName val="0"/>
          <c:showPercent val="0"/>
          <c:showBubbleSize val="0"/>
        </c:dLbls>
        <c:axId val="1498021311"/>
        <c:axId val="1498017151"/>
      </c:scatterChart>
      <c:valAx>
        <c:axId val="1498021311"/>
        <c:scaling>
          <c:orientation val="minMax"/>
          <c:max val="35"/>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2400" b="0" i="0" u="none" strike="noStrike" kern="1200" baseline="0">
                <a:solidFill>
                  <a:schemeClr val="tx1">
                    <a:lumMod val="65000"/>
                    <a:lumOff val="35000"/>
                  </a:schemeClr>
                </a:solidFill>
                <a:latin typeface="+mn-lt"/>
                <a:ea typeface="+mn-ea"/>
                <a:cs typeface="+mn-cs"/>
              </a:defRPr>
            </a:pPr>
            <a:endParaRPr lang="en-US"/>
          </a:p>
        </c:txPr>
        <c:crossAx val="1498017151"/>
        <c:crosses val="autoZero"/>
        <c:crossBetween val="midCat"/>
      </c:valAx>
      <c:valAx>
        <c:axId val="1498017151"/>
        <c:scaling>
          <c:orientation val="minMax"/>
          <c:max val="10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3200" b="0" i="0" u="none" strike="noStrike" kern="1200" baseline="0">
                    <a:solidFill>
                      <a:schemeClr val="tx1">
                        <a:lumMod val="65000"/>
                        <a:lumOff val="35000"/>
                      </a:schemeClr>
                    </a:solidFill>
                    <a:latin typeface="+mn-lt"/>
                    <a:ea typeface="+mn-ea"/>
                    <a:cs typeface="+mn-cs"/>
                  </a:defRPr>
                </a:pPr>
                <a:r>
                  <a:rPr lang="en-US" sz="3200"/>
                  <a:t>%</a:t>
                </a:r>
                <a:r>
                  <a:rPr lang="en-US" sz="3200" baseline="0"/>
                  <a:t> of Surviving Flies</a:t>
                </a:r>
                <a:endParaRPr lang="en-US" sz="3200"/>
              </a:p>
            </c:rich>
          </c:tx>
          <c:layout>
            <c:manualLayout>
              <c:xMode val="edge"/>
              <c:yMode val="edge"/>
              <c:x val="2.543108619830058E-3"/>
              <c:y val="0.12918991477798406"/>
            </c:manualLayout>
          </c:layout>
          <c:overlay val="0"/>
          <c:spPr>
            <a:noFill/>
            <a:ln>
              <a:noFill/>
            </a:ln>
            <a:effectLst/>
          </c:spPr>
          <c:txPr>
            <a:bodyPr rot="-5400000" spcFirstLastPara="1" vertOverflow="ellipsis" vert="horz" wrap="square" anchor="ctr" anchorCtr="1"/>
            <a:lstStyle/>
            <a:p>
              <a:pPr>
                <a:defRPr sz="32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2400" b="0" i="0" u="none" strike="noStrike" kern="1200" baseline="0">
                <a:solidFill>
                  <a:schemeClr val="tx1">
                    <a:lumMod val="65000"/>
                    <a:lumOff val="35000"/>
                  </a:schemeClr>
                </a:solidFill>
                <a:latin typeface="+mn-lt"/>
                <a:ea typeface="+mn-ea"/>
                <a:cs typeface="+mn-cs"/>
              </a:defRPr>
            </a:pPr>
            <a:endParaRPr lang="en-US"/>
          </a:p>
        </c:txPr>
        <c:crossAx val="1498021311"/>
        <c:crosses val="autoZero"/>
        <c:crossBetween val="midCat"/>
      </c:valAx>
      <c:spPr>
        <a:noFill/>
        <a:ln>
          <a:noFill/>
        </a:ln>
        <a:effectLst/>
      </c:spPr>
    </c:plotArea>
    <c:legend>
      <c:legendPos val="b"/>
      <c:layout>
        <c:manualLayout>
          <c:xMode val="edge"/>
          <c:yMode val="edge"/>
          <c:x val="6.1348273209722318E-2"/>
          <c:y val="0.92706796957891291"/>
          <c:w val="0.93687260587359011"/>
          <c:h val="7.0635042234376402E-2"/>
        </c:manualLayout>
      </c:layout>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4">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2657366227017493"/>
          <c:y val="5.017690000092502E-2"/>
          <c:w val="0.71998658341366861"/>
          <c:h val="0.77820616923922747"/>
        </c:manualLayout>
      </c:layout>
      <c:barChart>
        <c:barDir val="col"/>
        <c:grouping val="clustered"/>
        <c:varyColors val="0"/>
        <c:ser>
          <c:idx val="0"/>
          <c:order val="0"/>
          <c:tx>
            <c:strRef>
              <c:f>'Caspase assay'!$H$6</c:f>
              <c:strCache>
                <c:ptCount val="1"/>
                <c:pt idx="0">
                  <c:v>WT </c:v>
                </c:pt>
              </c:strCache>
            </c:strRef>
          </c:tx>
          <c:spPr>
            <a:solidFill>
              <a:schemeClr val="bg2">
                <a:lumMod val="50000"/>
              </a:schemeClr>
            </a:solidFill>
            <a:ln>
              <a:noFill/>
            </a:ln>
            <a:effectLst/>
          </c:spPr>
          <c:invertIfNegative val="0"/>
          <c:cat>
            <c:strRef>
              <c:f>'Caspase assay'!$I$5:$L$5</c:f>
              <c:strCache>
                <c:ptCount val="4"/>
                <c:pt idx="0">
                  <c:v>High </c:v>
                </c:pt>
                <c:pt idx="1">
                  <c:v>Low</c:v>
                </c:pt>
                <c:pt idx="2">
                  <c:v>Ethanol</c:v>
                </c:pt>
                <c:pt idx="3">
                  <c:v>Water</c:v>
                </c:pt>
              </c:strCache>
            </c:strRef>
          </c:cat>
          <c:val>
            <c:numRef>
              <c:f>'Caspase assay'!$I$6:$L$6</c:f>
              <c:numCache>
                <c:formatCode>General</c:formatCode>
                <c:ptCount val="4"/>
                <c:pt idx="0">
                  <c:v>3.9210950080515296E-4</c:v>
                </c:pt>
                <c:pt idx="1">
                  <c:v>3.4166666666666666E-4</c:v>
                </c:pt>
                <c:pt idx="2">
                  <c:v>4.9599708879184863E-4</c:v>
                </c:pt>
                <c:pt idx="3">
                  <c:v>5.8333333333333338E-4</c:v>
                </c:pt>
              </c:numCache>
            </c:numRef>
          </c:val>
          <c:extLst>
            <c:ext xmlns:c16="http://schemas.microsoft.com/office/drawing/2014/chart" uri="{C3380CC4-5D6E-409C-BE32-E72D297353CC}">
              <c16:uniqueId val="{00000000-B8E2-4FFB-8FE3-2CCC0CCA3252}"/>
            </c:ext>
          </c:extLst>
        </c:ser>
        <c:ser>
          <c:idx val="1"/>
          <c:order val="1"/>
          <c:tx>
            <c:strRef>
              <c:f>'Caspase assay'!$H$7</c:f>
              <c:strCache>
                <c:ptCount val="1"/>
                <c:pt idx="0">
                  <c:v>AD</c:v>
                </c:pt>
              </c:strCache>
            </c:strRef>
          </c:tx>
          <c:spPr>
            <a:solidFill>
              <a:srgbClr val="FFC000"/>
            </a:solidFill>
            <a:ln>
              <a:noFill/>
            </a:ln>
            <a:effectLst/>
          </c:spPr>
          <c:invertIfNegative val="0"/>
          <c:cat>
            <c:strRef>
              <c:f>'Caspase assay'!$I$5:$L$5</c:f>
              <c:strCache>
                <c:ptCount val="4"/>
                <c:pt idx="0">
                  <c:v>High </c:v>
                </c:pt>
                <c:pt idx="1">
                  <c:v>Low</c:v>
                </c:pt>
                <c:pt idx="2">
                  <c:v>Ethanol</c:v>
                </c:pt>
                <c:pt idx="3">
                  <c:v>Water</c:v>
                </c:pt>
              </c:strCache>
            </c:strRef>
          </c:cat>
          <c:val>
            <c:numRef>
              <c:f>'Caspase assay'!$I$7:$L$7</c:f>
              <c:numCache>
                <c:formatCode>General</c:formatCode>
                <c:ptCount val="4"/>
                <c:pt idx="0">
                  <c:v>2.6843198338525443E-4</c:v>
                </c:pt>
                <c:pt idx="1">
                  <c:v>3.4132642039317354E-4</c:v>
                </c:pt>
                <c:pt idx="2">
                  <c:v>6.0716013546202228E-4</c:v>
                </c:pt>
              </c:numCache>
            </c:numRef>
          </c:val>
          <c:extLst>
            <c:ext xmlns:c16="http://schemas.microsoft.com/office/drawing/2014/chart" uri="{C3380CC4-5D6E-409C-BE32-E72D297353CC}">
              <c16:uniqueId val="{00000001-B8E2-4FFB-8FE3-2CCC0CCA3252}"/>
            </c:ext>
          </c:extLst>
        </c:ser>
        <c:dLbls>
          <c:showLegendKey val="0"/>
          <c:showVal val="0"/>
          <c:showCatName val="0"/>
          <c:showSerName val="0"/>
          <c:showPercent val="0"/>
          <c:showBubbleSize val="0"/>
        </c:dLbls>
        <c:gapWidth val="219"/>
        <c:overlap val="-27"/>
        <c:axId val="439248768"/>
        <c:axId val="2108700079"/>
      </c:barChart>
      <c:catAx>
        <c:axId val="4392487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400" b="0" i="0" u="none" strike="noStrike" kern="1200" baseline="0">
                <a:solidFill>
                  <a:schemeClr val="tx1">
                    <a:lumMod val="65000"/>
                    <a:lumOff val="35000"/>
                  </a:schemeClr>
                </a:solidFill>
                <a:latin typeface="+mn-lt"/>
                <a:ea typeface="+mn-ea"/>
                <a:cs typeface="+mn-cs"/>
              </a:defRPr>
            </a:pPr>
            <a:endParaRPr lang="en-US"/>
          </a:p>
        </c:txPr>
        <c:crossAx val="2108700079"/>
        <c:crosses val="autoZero"/>
        <c:auto val="1"/>
        <c:lblAlgn val="ctr"/>
        <c:lblOffset val="100"/>
        <c:noMultiLvlLbl val="0"/>
      </c:catAx>
      <c:valAx>
        <c:axId val="2108700079"/>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3200" b="0" i="0" u="none" strike="noStrike" kern="1200" baseline="0">
                    <a:solidFill>
                      <a:schemeClr val="tx1">
                        <a:lumMod val="65000"/>
                        <a:lumOff val="35000"/>
                      </a:schemeClr>
                    </a:solidFill>
                    <a:latin typeface="+mn-lt"/>
                    <a:ea typeface="+mn-ea"/>
                    <a:cs typeface="+mn-cs"/>
                  </a:defRPr>
                </a:pPr>
                <a:r>
                  <a:rPr lang="en-US" sz="3200" dirty="0"/>
                  <a:t>Absorbance</a:t>
                </a:r>
                <a:r>
                  <a:rPr lang="en-US" sz="3200" baseline="0" dirty="0"/>
                  <a:t> </a:t>
                </a:r>
              </a:p>
              <a:p>
                <a:pPr>
                  <a:defRPr sz="3200"/>
                </a:pPr>
                <a:r>
                  <a:rPr lang="en-US" sz="3200" baseline="0" dirty="0"/>
                  <a:t>(405 nm/µg of protein)</a:t>
                </a:r>
                <a:endParaRPr lang="en-US" sz="3200" dirty="0"/>
              </a:p>
            </c:rich>
          </c:tx>
          <c:layout>
            <c:manualLayout>
              <c:xMode val="edge"/>
              <c:yMode val="edge"/>
              <c:x val="1.2329924455835417E-2"/>
              <c:y val="3.034909848767291E-2"/>
            </c:manualLayout>
          </c:layout>
          <c:overlay val="0"/>
          <c:spPr>
            <a:noFill/>
            <a:ln>
              <a:noFill/>
            </a:ln>
            <a:effectLst/>
          </c:spPr>
          <c:txPr>
            <a:bodyPr rot="-5400000" spcFirstLastPara="1" vertOverflow="ellipsis" vert="horz" wrap="square" anchor="ctr" anchorCtr="1"/>
            <a:lstStyle/>
            <a:p>
              <a:pPr>
                <a:defRPr sz="32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400" b="0" i="0" u="none" strike="noStrike" kern="1200" baseline="0">
                <a:solidFill>
                  <a:schemeClr val="tx1">
                    <a:lumMod val="65000"/>
                    <a:lumOff val="35000"/>
                  </a:schemeClr>
                </a:solidFill>
                <a:latin typeface="+mn-lt"/>
                <a:ea typeface="+mn-ea"/>
                <a:cs typeface="+mn-cs"/>
              </a:defRPr>
            </a:pPr>
            <a:endParaRPr lang="en-US"/>
          </a:p>
        </c:txPr>
        <c:crossAx val="439248768"/>
        <c:crosses val="autoZero"/>
        <c:crossBetween val="between"/>
      </c:valAx>
      <c:spPr>
        <a:noFill/>
        <a:ln>
          <a:noFill/>
        </a:ln>
        <a:effectLst/>
      </c:spPr>
    </c:plotArea>
    <c:legend>
      <c:legendPos val="b"/>
      <c:layout>
        <c:manualLayout>
          <c:xMode val="edge"/>
          <c:yMode val="edge"/>
          <c:x val="0.47024042688416118"/>
          <c:y val="6.4601461131269536E-2"/>
          <c:w val="0.15556266611290165"/>
          <c:h val="7.4234295183079252E-2"/>
        </c:manualLayout>
      </c:layout>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hdr" sz="quarter"/>
          </p:nvPr>
        </p:nvSpPr>
        <p:spPr bwMode="auto">
          <a:xfrm>
            <a:off x="0" y="0"/>
            <a:ext cx="4003675" cy="3365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0" hangingPunct="0">
              <a:defRPr sz="1200">
                <a:latin typeface="Arial" charset="0"/>
                <a:ea typeface="ＭＳ Ｐゴシック" charset="-128"/>
                <a:cs typeface="ＭＳ Ｐゴシック" charset="-128"/>
              </a:defRPr>
            </a:lvl1pPr>
          </a:lstStyle>
          <a:p>
            <a:pPr>
              <a:defRPr/>
            </a:pPr>
            <a:endParaRPr lang="en-US"/>
          </a:p>
        </p:txBody>
      </p:sp>
      <p:sp>
        <p:nvSpPr>
          <p:cNvPr id="16387" name="Rectangle 3"/>
          <p:cNvSpPr>
            <a:spLocks noGrp="1" noChangeArrowheads="1"/>
          </p:cNvSpPr>
          <p:nvPr>
            <p:ph type="dt" sz="quarter" idx="1"/>
          </p:nvPr>
        </p:nvSpPr>
        <p:spPr bwMode="auto">
          <a:xfrm>
            <a:off x="5233988" y="0"/>
            <a:ext cx="4003675" cy="3365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atin typeface="Arial" pitchFamily="34" charset="0"/>
              </a:defRPr>
            </a:lvl1pPr>
          </a:lstStyle>
          <a:p>
            <a:pPr>
              <a:defRPr/>
            </a:pPr>
            <a:fld id="{A69D98B5-5FE3-4AFE-BA55-BB3AA7F5EF90}" type="datetime1">
              <a:rPr lang="en-US"/>
              <a:pPr>
                <a:defRPr/>
              </a:pPr>
              <a:t>4/11/2023</a:t>
            </a:fld>
            <a:endParaRPr lang="en-US"/>
          </a:p>
        </p:txBody>
      </p:sp>
      <p:sp>
        <p:nvSpPr>
          <p:cNvPr id="16388" name="Rectangle 4"/>
          <p:cNvSpPr>
            <a:spLocks noGrp="1" noChangeArrowheads="1"/>
          </p:cNvSpPr>
          <p:nvPr>
            <p:ph type="ftr" sz="quarter" idx="2"/>
          </p:nvPr>
        </p:nvSpPr>
        <p:spPr bwMode="auto">
          <a:xfrm>
            <a:off x="0" y="6378575"/>
            <a:ext cx="4003675" cy="3349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0" hangingPunct="0">
              <a:defRPr sz="1200">
                <a:latin typeface="Arial" charset="0"/>
                <a:ea typeface="ＭＳ Ｐゴシック" charset="-128"/>
                <a:cs typeface="ＭＳ Ｐゴシック" charset="-128"/>
              </a:defRPr>
            </a:lvl1pPr>
          </a:lstStyle>
          <a:p>
            <a:pPr>
              <a:defRPr/>
            </a:pPr>
            <a:endParaRPr lang="en-US"/>
          </a:p>
        </p:txBody>
      </p:sp>
      <p:sp>
        <p:nvSpPr>
          <p:cNvPr id="16389" name="Rectangle 5"/>
          <p:cNvSpPr>
            <a:spLocks noGrp="1" noChangeArrowheads="1"/>
          </p:cNvSpPr>
          <p:nvPr>
            <p:ph type="sldNum" sz="quarter" idx="3"/>
          </p:nvPr>
        </p:nvSpPr>
        <p:spPr bwMode="auto">
          <a:xfrm>
            <a:off x="5233988" y="6378575"/>
            <a:ext cx="4003675" cy="3349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vl1pPr>
          </a:lstStyle>
          <a:p>
            <a:fld id="{2D533A05-1667-4EF4-991B-E780524CB5CC}" type="slidenum">
              <a:rPr lang="en-US"/>
              <a:pPr/>
              <a:t>‹#›</a:t>
            </a:fld>
            <a:endParaRPr lang="en-US"/>
          </a:p>
        </p:txBody>
      </p:sp>
    </p:spTree>
    <p:extLst>
      <p:ext uri="{BB962C8B-B14F-4D97-AF65-F5344CB8AC3E}">
        <p14:creationId xmlns:p14="http://schemas.microsoft.com/office/powerpoint/2010/main" val="18229161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4003675" cy="3365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atin typeface="Arial" pitchFamily="-108" charset="0"/>
                <a:ea typeface="+mn-ea"/>
                <a:cs typeface="+mn-cs"/>
              </a:defRPr>
            </a:lvl1pPr>
          </a:lstStyle>
          <a:p>
            <a:pPr>
              <a:defRPr/>
            </a:pPr>
            <a:endParaRPr lang="en-US"/>
          </a:p>
        </p:txBody>
      </p:sp>
      <p:sp>
        <p:nvSpPr>
          <p:cNvPr id="3075" name="Rectangle 3"/>
          <p:cNvSpPr>
            <a:spLocks noGrp="1" noChangeArrowheads="1"/>
          </p:cNvSpPr>
          <p:nvPr>
            <p:ph type="dt" idx="1"/>
          </p:nvPr>
        </p:nvSpPr>
        <p:spPr bwMode="auto">
          <a:xfrm>
            <a:off x="5233988" y="0"/>
            <a:ext cx="4003675" cy="3365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pitchFamily="-108" charset="0"/>
                <a:ea typeface="+mn-ea"/>
                <a:cs typeface="+mn-cs"/>
              </a:defRPr>
            </a:lvl1pPr>
          </a:lstStyle>
          <a:p>
            <a:pPr>
              <a:defRPr/>
            </a:pPr>
            <a:endParaRPr lang="en-US"/>
          </a:p>
        </p:txBody>
      </p:sp>
      <p:sp>
        <p:nvSpPr>
          <p:cNvPr id="2052" name="Rectangle 4"/>
          <p:cNvSpPr>
            <a:spLocks noGrp="1" noRot="1" noChangeAspect="1" noChangeArrowheads="1" noTextEdit="1"/>
          </p:cNvSpPr>
          <p:nvPr>
            <p:ph type="sldImg" idx="2"/>
          </p:nvPr>
        </p:nvSpPr>
        <p:spPr bwMode="auto">
          <a:xfrm>
            <a:off x="2940050" y="503238"/>
            <a:ext cx="3359150" cy="2519362"/>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p:cNvSpPr>
            <a:spLocks noGrp="1" noChangeArrowheads="1"/>
          </p:cNvSpPr>
          <p:nvPr>
            <p:ph type="body" sz="quarter" idx="3"/>
          </p:nvPr>
        </p:nvSpPr>
        <p:spPr bwMode="auto">
          <a:xfrm>
            <a:off x="923925" y="3190875"/>
            <a:ext cx="7391400" cy="30210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078" name="Rectangle 6"/>
          <p:cNvSpPr>
            <a:spLocks noGrp="1" noChangeArrowheads="1"/>
          </p:cNvSpPr>
          <p:nvPr>
            <p:ph type="ftr" sz="quarter" idx="4"/>
          </p:nvPr>
        </p:nvSpPr>
        <p:spPr bwMode="auto">
          <a:xfrm>
            <a:off x="0" y="6378575"/>
            <a:ext cx="4003675" cy="3349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atin typeface="Arial" pitchFamily="-108" charset="0"/>
                <a:ea typeface="+mn-ea"/>
                <a:cs typeface="+mn-cs"/>
              </a:defRPr>
            </a:lvl1pPr>
          </a:lstStyle>
          <a:p>
            <a:pPr>
              <a:defRPr/>
            </a:pPr>
            <a:endParaRPr lang="en-US"/>
          </a:p>
        </p:txBody>
      </p:sp>
      <p:sp>
        <p:nvSpPr>
          <p:cNvPr id="3079" name="Rectangle 7"/>
          <p:cNvSpPr>
            <a:spLocks noGrp="1" noChangeArrowheads="1"/>
          </p:cNvSpPr>
          <p:nvPr>
            <p:ph type="sldNum" sz="quarter" idx="5"/>
          </p:nvPr>
        </p:nvSpPr>
        <p:spPr bwMode="auto">
          <a:xfrm>
            <a:off x="5233988" y="6378575"/>
            <a:ext cx="4003675" cy="3349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404511C1-6BDC-4D5B-A2D8-EC1AEDC9DF5E}" type="slidenum">
              <a:rPr lang="en-US"/>
              <a:pPr/>
              <a:t>‹#›</a:t>
            </a:fld>
            <a:endParaRPr lang="en-US"/>
          </a:p>
        </p:txBody>
      </p:sp>
    </p:spTree>
    <p:extLst>
      <p:ext uri="{BB962C8B-B14F-4D97-AF65-F5344CB8AC3E}">
        <p14:creationId xmlns:p14="http://schemas.microsoft.com/office/powerpoint/2010/main" val="166785536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108" charset="0"/>
        <a:ea typeface="ＭＳ Ｐゴシック" pitchFamily="-108" charset="-128"/>
        <a:cs typeface="ＭＳ Ｐゴシック" pitchFamily="-108" charset="-128"/>
      </a:defRPr>
    </a:lvl1pPr>
    <a:lvl2pPr marL="457200" algn="l" rtl="0" eaLnBrk="0" fontAlgn="base" hangingPunct="0">
      <a:spcBef>
        <a:spcPct val="30000"/>
      </a:spcBef>
      <a:spcAft>
        <a:spcPct val="0"/>
      </a:spcAft>
      <a:defRPr sz="1200" kern="1200">
        <a:solidFill>
          <a:schemeClr val="tx1"/>
        </a:solidFill>
        <a:latin typeface="Arial" pitchFamily="-108" charset="0"/>
        <a:ea typeface="ＭＳ Ｐゴシック" pitchFamily="-108" charset="-128"/>
        <a:cs typeface="+mn-cs"/>
      </a:defRPr>
    </a:lvl2pPr>
    <a:lvl3pPr marL="914400" algn="l" rtl="0" eaLnBrk="0" fontAlgn="base" hangingPunct="0">
      <a:spcBef>
        <a:spcPct val="30000"/>
      </a:spcBef>
      <a:spcAft>
        <a:spcPct val="0"/>
      </a:spcAft>
      <a:defRPr sz="1200" kern="1200">
        <a:solidFill>
          <a:schemeClr val="tx1"/>
        </a:solidFill>
        <a:latin typeface="Arial" pitchFamily="-108" charset="0"/>
        <a:ea typeface="ＭＳ Ｐゴシック" pitchFamily="-108" charset="-128"/>
        <a:cs typeface="+mn-cs"/>
      </a:defRPr>
    </a:lvl3pPr>
    <a:lvl4pPr marL="1371600" algn="l" rtl="0" eaLnBrk="0" fontAlgn="base" hangingPunct="0">
      <a:spcBef>
        <a:spcPct val="30000"/>
      </a:spcBef>
      <a:spcAft>
        <a:spcPct val="0"/>
      </a:spcAft>
      <a:defRPr sz="1200" kern="1200">
        <a:solidFill>
          <a:schemeClr val="tx1"/>
        </a:solidFill>
        <a:latin typeface="Arial" pitchFamily="-108" charset="0"/>
        <a:ea typeface="ＭＳ Ｐゴシック" pitchFamily="-108" charset="-128"/>
        <a:cs typeface="+mn-cs"/>
      </a:defRPr>
    </a:lvl4pPr>
    <a:lvl5pPr marL="1828800" algn="l" rtl="0" eaLnBrk="0" fontAlgn="base" hangingPunct="0">
      <a:spcBef>
        <a:spcPct val="30000"/>
      </a:spcBef>
      <a:spcAft>
        <a:spcPct val="0"/>
      </a:spcAft>
      <a:defRPr sz="1200" kern="1200">
        <a:solidFill>
          <a:schemeClr val="tx1"/>
        </a:solidFill>
        <a:latin typeface="Arial" pitchFamily="-108" charset="0"/>
        <a:ea typeface="ＭＳ Ｐゴシック" pitchFamily="-108"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86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86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86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86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8600">
                <a:solidFill>
                  <a:schemeClr val="tx1"/>
                </a:solidFill>
                <a:latin typeface="Arial" panose="020B0604020202020204" pitchFamily="34" charset="0"/>
                <a:ea typeface="ＭＳ Ｐゴシック" panose="020B0600070205080204" pitchFamily="34" charset="-128"/>
              </a:defRPr>
            </a:lvl5pPr>
            <a:lvl6pPr marL="2514600" indent="-228600" algn="ctr" eaLnBrk="0" fontAlgn="base" hangingPunct="0">
              <a:spcBef>
                <a:spcPct val="0"/>
              </a:spcBef>
              <a:spcAft>
                <a:spcPct val="0"/>
              </a:spcAft>
              <a:defRPr sz="8600">
                <a:solidFill>
                  <a:schemeClr val="tx1"/>
                </a:solidFill>
                <a:latin typeface="Arial" panose="020B0604020202020204" pitchFamily="34" charset="0"/>
                <a:ea typeface="ＭＳ Ｐゴシック" panose="020B0600070205080204" pitchFamily="34" charset="-128"/>
              </a:defRPr>
            </a:lvl6pPr>
            <a:lvl7pPr marL="2971800" indent="-228600" algn="ctr" eaLnBrk="0" fontAlgn="base" hangingPunct="0">
              <a:spcBef>
                <a:spcPct val="0"/>
              </a:spcBef>
              <a:spcAft>
                <a:spcPct val="0"/>
              </a:spcAft>
              <a:defRPr sz="8600">
                <a:solidFill>
                  <a:schemeClr val="tx1"/>
                </a:solidFill>
                <a:latin typeface="Arial" panose="020B0604020202020204" pitchFamily="34" charset="0"/>
                <a:ea typeface="ＭＳ Ｐゴシック" panose="020B0600070205080204" pitchFamily="34" charset="-128"/>
              </a:defRPr>
            </a:lvl7pPr>
            <a:lvl8pPr marL="3429000" indent="-228600" algn="ctr" eaLnBrk="0" fontAlgn="base" hangingPunct="0">
              <a:spcBef>
                <a:spcPct val="0"/>
              </a:spcBef>
              <a:spcAft>
                <a:spcPct val="0"/>
              </a:spcAft>
              <a:defRPr sz="8600">
                <a:solidFill>
                  <a:schemeClr val="tx1"/>
                </a:solidFill>
                <a:latin typeface="Arial" panose="020B0604020202020204" pitchFamily="34" charset="0"/>
                <a:ea typeface="ＭＳ Ｐゴシック" panose="020B0600070205080204" pitchFamily="34" charset="-128"/>
              </a:defRPr>
            </a:lvl8pPr>
            <a:lvl9pPr marL="3886200" indent="-228600" algn="ctr" eaLnBrk="0" fontAlgn="base" hangingPunct="0">
              <a:spcBef>
                <a:spcPct val="0"/>
              </a:spcBef>
              <a:spcAft>
                <a:spcPct val="0"/>
              </a:spcAft>
              <a:defRPr sz="8600">
                <a:solidFill>
                  <a:schemeClr val="tx1"/>
                </a:solidFill>
                <a:latin typeface="Arial" panose="020B0604020202020204" pitchFamily="34" charset="0"/>
                <a:ea typeface="ＭＳ Ｐゴシック" panose="020B0600070205080204" pitchFamily="34" charset="-128"/>
              </a:defRPr>
            </a:lvl9pPr>
          </a:lstStyle>
          <a:p>
            <a:pPr eaLnBrk="1" hangingPunct="1"/>
            <a:fld id="{0DCD7090-F596-4735-BD79-469C6E996AF0}" type="slidenum">
              <a:rPr lang="en-US" sz="1200"/>
              <a:pPr eaLnBrk="1" hangingPunct="1"/>
              <a:t>1</a:t>
            </a:fld>
            <a:endParaRPr lang="en-US" sz="1200"/>
          </a:p>
        </p:txBody>
      </p:sp>
      <p:sp>
        <p:nvSpPr>
          <p:cNvPr id="3075" name="Rectangle 2"/>
          <p:cNvSpPr>
            <a:spLocks noGrp="1" noRot="1" noChangeAspect="1" noChangeArrowheads="1" noTextEdit="1"/>
          </p:cNvSpPr>
          <p:nvPr>
            <p:ph type="sldImg"/>
          </p:nvPr>
        </p:nvSpPr>
        <p:spPr>
          <a:ln/>
        </p:spPr>
      </p:sp>
      <p:sp>
        <p:nvSpPr>
          <p:cNvPr id="30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4389438">
              <a:lnSpc>
                <a:spcPct val="95000"/>
              </a:lnSpc>
            </a:pPr>
            <a:r>
              <a:rPr lang="en-US" b="1" dirty="0">
                <a:latin typeface="Times New Roman" panose="02020603050405020304" pitchFamily="18" charset="0"/>
                <a:ea typeface="ＭＳ Ｐゴシック" panose="020B0600070205080204" pitchFamily="34" charset="-128"/>
              </a:rPr>
              <a:t>Scans</a:t>
            </a:r>
            <a:endParaRPr lang="en-US" sz="4800" dirty="0">
              <a:latin typeface="Times New Roman" panose="02020603050405020304" pitchFamily="18" charset="0"/>
              <a:ea typeface="ＭＳ Ｐゴシック" panose="020B0600070205080204" pitchFamily="34" charset="-128"/>
            </a:endParaRPr>
          </a:p>
          <a:p>
            <a:pPr defTabSz="4389438">
              <a:lnSpc>
                <a:spcPct val="95000"/>
              </a:lnSpc>
            </a:pPr>
            <a:r>
              <a:rPr lang="en-US" dirty="0">
                <a:latin typeface="Times New Roman" panose="02020603050405020304" pitchFamily="18" charset="0"/>
                <a:ea typeface="ＭＳ Ｐゴシック" panose="020B0600070205080204" pitchFamily="34" charset="-128"/>
              </a:rPr>
              <a:t>We need images to be 72 to 100 dpi in their </a:t>
            </a:r>
            <a:r>
              <a:rPr lang="en-US" u="sng" dirty="0">
                <a:latin typeface="Times New Roman" panose="02020603050405020304" pitchFamily="18" charset="0"/>
                <a:ea typeface="ＭＳ Ｐゴシック" panose="020B0600070205080204" pitchFamily="34" charset="-128"/>
              </a:rPr>
              <a:t>final size</a:t>
            </a:r>
            <a:r>
              <a:rPr lang="en-US" dirty="0">
                <a:latin typeface="Times New Roman" panose="02020603050405020304" pitchFamily="18" charset="0"/>
                <a:ea typeface="ＭＳ Ｐゴシック" panose="020B0600070205080204" pitchFamily="34" charset="-128"/>
              </a:rPr>
              <a:t>, or use a rule of thumb of 2 to 4 megabytes of uncompressed .</a:t>
            </a:r>
            <a:r>
              <a:rPr lang="en-US" dirty="0" err="1">
                <a:latin typeface="Times New Roman" panose="02020603050405020304" pitchFamily="18" charset="0"/>
                <a:ea typeface="ＭＳ Ｐゴシック" panose="020B0600070205080204" pitchFamily="34" charset="-128"/>
              </a:rPr>
              <a:t>tif</a:t>
            </a:r>
            <a:r>
              <a:rPr lang="en-US" dirty="0">
                <a:latin typeface="Times New Roman" panose="02020603050405020304" pitchFamily="18" charset="0"/>
                <a:ea typeface="ＭＳ Ｐゴシック" panose="020B0600070205080204" pitchFamily="34" charset="-128"/>
              </a:rPr>
              <a:t> file per square foot of image. For instance, a 3x5 photo that will be 6x10 in size on the final poster should be scanned at 200 dpi. </a:t>
            </a:r>
            <a:endParaRPr lang="en-US" sz="4800" dirty="0">
              <a:latin typeface="Times New Roman" panose="02020603050405020304" pitchFamily="18" charset="0"/>
              <a:ea typeface="ＭＳ Ｐゴシック" panose="020B0600070205080204" pitchFamily="34" charset="-128"/>
            </a:endParaRPr>
          </a:p>
          <a:p>
            <a:pPr defTabSz="4389438">
              <a:lnSpc>
                <a:spcPct val="95000"/>
              </a:lnSpc>
            </a:pPr>
            <a:r>
              <a:rPr lang="en-US" dirty="0">
                <a:latin typeface="Times New Roman" panose="02020603050405020304" pitchFamily="18" charset="0"/>
                <a:ea typeface="ＭＳ Ｐゴシック" panose="020B0600070205080204" pitchFamily="34" charset="-128"/>
              </a:rPr>
              <a:t>We prefer that you import </a:t>
            </a:r>
            <a:r>
              <a:rPr lang="en-US" dirty="0" err="1">
                <a:latin typeface="Times New Roman" panose="02020603050405020304" pitchFamily="18" charset="0"/>
                <a:ea typeface="ＭＳ Ｐゴシック" panose="020B0600070205080204" pitchFamily="34" charset="-128"/>
              </a:rPr>
              <a:t>tif</a:t>
            </a:r>
            <a:r>
              <a:rPr lang="en-US" dirty="0">
                <a:latin typeface="Times New Roman" panose="02020603050405020304" pitchFamily="18" charset="0"/>
                <a:ea typeface="ＭＳ Ｐゴシック" panose="020B0600070205080204" pitchFamily="34" charset="-128"/>
              </a:rPr>
              <a:t> or jpg images into PowerPoint. Generally, if you double click on an image to open it in Microsoft Photo Editor, and it tells you the image is too large, then it is too large for PowerPoint to handle too. We find that images 1200x1600 pixels or smaller work very well. Very large images may show on your screen but PowerPoint cannot print them.</a:t>
            </a:r>
          </a:p>
          <a:p>
            <a:pPr defTabSz="4389438" eaLnBrk="1" hangingPunct="1"/>
            <a:endParaRPr 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0811414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2475" y="10226675"/>
            <a:ext cx="37306250" cy="7054850"/>
          </a:xfrm>
          <a:prstGeom prst="rect">
            <a:avLst/>
          </a:prstGeom>
        </p:spPr>
        <p:txBody>
          <a:bodyPr vert="horz"/>
          <a:lstStyle/>
          <a:p>
            <a:r>
              <a:rPr lang="en-US"/>
              <a:t>Click to edit Master title style</a:t>
            </a:r>
          </a:p>
        </p:txBody>
      </p:sp>
      <p:sp>
        <p:nvSpPr>
          <p:cNvPr id="3" name="Subtitle 2"/>
          <p:cNvSpPr>
            <a:spLocks noGrp="1"/>
          </p:cNvSpPr>
          <p:nvPr>
            <p:ph type="subTitle" idx="1"/>
          </p:nvPr>
        </p:nvSpPr>
        <p:spPr>
          <a:xfrm>
            <a:off x="6583363" y="18653125"/>
            <a:ext cx="30724475" cy="8413750"/>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20871747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193925" y="1317625"/>
            <a:ext cx="39503350" cy="5486400"/>
          </a:xfrm>
          <a:prstGeom prst="rect">
            <a:avLst/>
          </a:prstGeom>
        </p:spPr>
        <p:txBody>
          <a:bodyPr vert="horz"/>
          <a:lstStyle/>
          <a:p>
            <a:r>
              <a:rPr lang="en-US"/>
              <a:t>Click to edit Master title style</a:t>
            </a:r>
          </a:p>
        </p:txBody>
      </p:sp>
      <p:sp>
        <p:nvSpPr>
          <p:cNvPr id="3" name="Vertical Text Placeholder 2"/>
          <p:cNvSpPr>
            <a:spLocks noGrp="1"/>
          </p:cNvSpPr>
          <p:nvPr>
            <p:ph type="body" orient="vert" idx="1"/>
          </p:nvPr>
        </p:nvSpPr>
        <p:spPr>
          <a:xfrm>
            <a:off x="2193925" y="7680325"/>
            <a:ext cx="39503350" cy="217249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523041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821438" y="1317625"/>
            <a:ext cx="9875837" cy="28087638"/>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2193925" y="1317625"/>
            <a:ext cx="29475113" cy="280876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506423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193925" y="1317625"/>
            <a:ext cx="39503350" cy="5486400"/>
          </a:xfrm>
          <a:prstGeom prst="rect">
            <a:avLst/>
          </a:prstGeom>
        </p:spPr>
        <p:txBody>
          <a:bodyPr vert="horz"/>
          <a:lstStyle/>
          <a:p>
            <a:r>
              <a:rPr lang="en-US"/>
              <a:t>Click to edit Master title style</a:t>
            </a:r>
          </a:p>
        </p:txBody>
      </p:sp>
      <p:sp>
        <p:nvSpPr>
          <p:cNvPr id="3" name="Content Placeholder 2"/>
          <p:cNvSpPr>
            <a:spLocks noGrp="1"/>
          </p:cNvSpPr>
          <p:nvPr>
            <p:ph idx="1"/>
          </p:nvPr>
        </p:nvSpPr>
        <p:spPr>
          <a:xfrm>
            <a:off x="2193925" y="7680325"/>
            <a:ext cx="39503350" cy="21724938"/>
          </a:xfrm>
          <a:prstGeom prst="rect">
            <a:avLst/>
          </a:prstGeom>
        </p:spPr>
        <p:txBody>
          <a:bodyPr vert="horz"/>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491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0" y="21153438"/>
            <a:ext cx="37307838" cy="6537325"/>
          </a:xfrm>
          <a:prstGeom prst="rect">
            <a:avLst/>
          </a:prstGeom>
        </p:spPr>
        <p:txBody>
          <a:bodyPr vert="horz"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3467100" y="13952538"/>
            <a:ext cx="37307838" cy="72009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38555722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193925" y="1317625"/>
            <a:ext cx="39503350" cy="5486400"/>
          </a:xfrm>
          <a:prstGeom prst="rect">
            <a:avLst/>
          </a:prstGeom>
        </p:spPr>
        <p:txBody>
          <a:bodyPr vert="horz"/>
          <a:lstStyle/>
          <a:p>
            <a:r>
              <a:rPr lang="en-US"/>
              <a:t>Click to edit Master title style</a:t>
            </a:r>
          </a:p>
        </p:txBody>
      </p:sp>
      <p:sp>
        <p:nvSpPr>
          <p:cNvPr id="3" name="Content Placeholder 2"/>
          <p:cNvSpPr>
            <a:spLocks noGrp="1"/>
          </p:cNvSpPr>
          <p:nvPr>
            <p:ph sz="half" idx="1"/>
          </p:nvPr>
        </p:nvSpPr>
        <p:spPr>
          <a:xfrm>
            <a:off x="2193925" y="7680325"/>
            <a:ext cx="19675475" cy="21724938"/>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2021800" y="7680325"/>
            <a:ext cx="19675475" cy="21724938"/>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230089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93925" y="1317625"/>
            <a:ext cx="39503350" cy="5486400"/>
          </a:xfrm>
          <a:prstGeom prst="rect">
            <a:avLst/>
          </a:prstGeom>
        </p:spPr>
        <p:txBody>
          <a:bodyPr vert="horz"/>
          <a:lstStyle>
            <a:lvl1pPr>
              <a:defRPr/>
            </a:lvl1pPr>
          </a:lstStyle>
          <a:p>
            <a:r>
              <a:rPr lang="en-US"/>
              <a:t>Click to edit Master title style</a:t>
            </a:r>
          </a:p>
        </p:txBody>
      </p:sp>
      <p:sp>
        <p:nvSpPr>
          <p:cNvPr id="3" name="Text Placeholder 2"/>
          <p:cNvSpPr>
            <a:spLocks noGrp="1"/>
          </p:cNvSpPr>
          <p:nvPr>
            <p:ph type="body" idx="1"/>
          </p:nvPr>
        </p:nvSpPr>
        <p:spPr>
          <a:xfrm>
            <a:off x="2193925" y="7369175"/>
            <a:ext cx="19392900" cy="3070225"/>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193925" y="10439400"/>
            <a:ext cx="19392900" cy="18965863"/>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96438" y="7369175"/>
            <a:ext cx="19400837" cy="3070225"/>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22296438" y="10439400"/>
            <a:ext cx="19400837" cy="18965863"/>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18083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193925" y="1317625"/>
            <a:ext cx="39503350" cy="5486400"/>
          </a:xfrm>
          <a:prstGeom prst="rect">
            <a:avLst/>
          </a:prstGeom>
        </p:spPr>
        <p:txBody>
          <a:bodyPr vert="horz"/>
          <a:lstStyle/>
          <a:p>
            <a:r>
              <a:rPr lang="en-US"/>
              <a:t>Click to edit Master title style</a:t>
            </a:r>
          </a:p>
        </p:txBody>
      </p:sp>
    </p:spTree>
    <p:extLst>
      <p:ext uri="{BB962C8B-B14F-4D97-AF65-F5344CB8AC3E}">
        <p14:creationId xmlns:p14="http://schemas.microsoft.com/office/powerpoint/2010/main" val="30153620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8754118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3925" y="1311275"/>
            <a:ext cx="14439900" cy="5576888"/>
          </a:xfrm>
          <a:prstGeom prst="rect">
            <a:avLst/>
          </a:prstGeom>
        </p:spPr>
        <p:txBody>
          <a:bodyPr vert="horz" anchor="b"/>
          <a:lstStyle>
            <a:lvl1pPr algn="l">
              <a:defRPr sz="2000" b="1"/>
            </a:lvl1pPr>
          </a:lstStyle>
          <a:p>
            <a:r>
              <a:rPr lang="en-US"/>
              <a:t>Click to edit Master title style</a:t>
            </a:r>
          </a:p>
        </p:txBody>
      </p:sp>
      <p:sp>
        <p:nvSpPr>
          <p:cNvPr id="3" name="Content Placeholder 2"/>
          <p:cNvSpPr>
            <a:spLocks noGrp="1"/>
          </p:cNvSpPr>
          <p:nvPr>
            <p:ph idx="1"/>
          </p:nvPr>
        </p:nvSpPr>
        <p:spPr>
          <a:xfrm>
            <a:off x="17160875" y="1311275"/>
            <a:ext cx="24536400" cy="28093988"/>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193925" y="6888163"/>
            <a:ext cx="14439900" cy="22517100"/>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4960938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663" y="23042563"/>
            <a:ext cx="26335037" cy="2720975"/>
          </a:xfrm>
          <a:prstGeom prst="rect">
            <a:avLst/>
          </a:prstGeom>
        </p:spPr>
        <p:txBody>
          <a:bodyPr vert="horz"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8602663" y="2941638"/>
            <a:ext cx="26335037" cy="19750087"/>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8602663" y="25763538"/>
            <a:ext cx="26335037" cy="38623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997200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387850" rtl="0" eaLnBrk="0" fontAlgn="base" hangingPunct="0">
        <a:spcBef>
          <a:spcPct val="0"/>
        </a:spcBef>
        <a:spcAft>
          <a:spcPct val="0"/>
        </a:spcAft>
        <a:defRPr sz="21100">
          <a:solidFill>
            <a:schemeClr val="tx2"/>
          </a:solidFill>
          <a:latin typeface="+mj-lt"/>
          <a:ea typeface="ＭＳ Ｐゴシック" pitchFamily="-108" charset="-128"/>
          <a:cs typeface="ＭＳ Ｐゴシック" pitchFamily="-108" charset="-128"/>
        </a:defRPr>
      </a:lvl1pPr>
      <a:lvl2pPr algn="ctr" defTabSz="4387850" rtl="0" eaLnBrk="0" fontAlgn="base" hangingPunct="0">
        <a:spcBef>
          <a:spcPct val="0"/>
        </a:spcBef>
        <a:spcAft>
          <a:spcPct val="0"/>
        </a:spcAft>
        <a:defRPr sz="21100">
          <a:solidFill>
            <a:schemeClr val="tx2"/>
          </a:solidFill>
          <a:latin typeface="Arial" pitchFamily="-108" charset="0"/>
          <a:ea typeface="ＭＳ Ｐゴシック" pitchFamily="-108" charset="-128"/>
          <a:cs typeface="ＭＳ Ｐゴシック" pitchFamily="-108" charset="-128"/>
        </a:defRPr>
      </a:lvl2pPr>
      <a:lvl3pPr algn="ctr" defTabSz="4387850" rtl="0" eaLnBrk="0" fontAlgn="base" hangingPunct="0">
        <a:spcBef>
          <a:spcPct val="0"/>
        </a:spcBef>
        <a:spcAft>
          <a:spcPct val="0"/>
        </a:spcAft>
        <a:defRPr sz="21100">
          <a:solidFill>
            <a:schemeClr val="tx2"/>
          </a:solidFill>
          <a:latin typeface="Arial" pitchFamily="-108" charset="0"/>
          <a:ea typeface="ＭＳ Ｐゴシック" pitchFamily="-108" charset="-128"/>
          <a:cs typeface="ＭＳ Ｐゴシック" pitchFamily="-108" charset="-128"/>
        </a:defRPr>
      </a:lvl3pPr>
      <a:lvl4pPr algn="ctr" defTabSz="4387850" rtl="0" eaLnBrk="0" fontAlgn="base" hangingPunct="0">
        <a:spcBef>
          <a:spcPct val="0"/>
        </a:spcBef>
        <a:spcAft>
          <a:spcPct val="0"/>
        </a:spcAft>
        <a:defRPr sz="21100">
          <a:solidFill>
            <a:schemeClr val="tx2"/>
          </a:solidFill>
          <a:latin typeface="Arial" pitchFamily="-108" charset="0"/>
          <a:ea typeface="ＭＳ Ｐゴシック" pitchFamily="-108" charset="-128"/>
          <a:cs typeface="ＭＳ Ｐゴシック" pitchFamily="-108" charset="-128"/>
        </a:defRPr>
      </a:lvl4pPr>
      <a:lvl5pPr algn="ctr" defTabSz="4387850" rtl="0" eaLnBrk="0" fontAlgn="base" hangingPunct="0">
        <a:spcBef>
          <a:spcPct val="0"/>
        </a:spcBef>
        <a:spcAft>
          <a:spcPct val="0"/>
        </a:spcAft>
        <a:defRPr sz="21100">
          <a:solidFill>
            <a:schemeClr val="tx2"/>
          </a:solidFill>
          <a:latin typeface="Arial" pitchFamily="-108" charset="0"/>
          <a:ea typeface="ＭＳ Ｐゴシック" pitchFamily="-108" charset="-128"/>
          <a:cs typeface="ＭＳ Ｐゴシック" pitchFamily="-108" charset="-128"/>
        </a:defRPr>
      </a:lvl5pPr>
      <a:lvl6pPr marL="457200" algn="ctr" defTabSz="4389438" rtl="0" fontAlgn="base">
        <a:spcBef>
          <a:spcPct val="0"/>
        </a:spcBef>
        <a:spcAft>
          <a:spcPct val="0"/>
        </a:spcAft>
        <a:defRPr sz="21100">
          <a:solidFill>
            <a:schemeClr val="tx2"/>
          </a:solidFill>
          <a:latin typeface="Arial" pitchFamily="-108" charset="0"/>
        </a:defRPr>
      </a:lvl6pPr>
      <a:lvl7pPr marL="914400" algn="ctr" defTabSz="4389438" rtl="0" fontAlgn="base">
        <a:spcBef>
          <a:spcPct val="0"/>
        </a:spcBef>
        <a:spcAft>
          <a:spcPct val="0"/>
        </a:spcAft>
        <a:defRPr sz="21100">
          <a:solidFill>
            <a:schemeClr val="tx2"/>
          </a:solidFill>
          <a:latin typeface="Arial" pitchFamily="-108" charset="0"/>
        </a:defRPr>
      </a:lvl7pPr>
      <a:lvl8pPr marL="1371600" algn="ctr" defTabSz="4389438" rtl="0" fontAlgn="base">
        <a:spcBef>
          <a:spcPct val="0"/>
        </a:spcBef>
        <a:spcAft>
          <a:spcPct val="0"/>
        </a:spcAft>
        <a:defRPr sz="21100">
          <a:solidFill>
            <a:schemeClr val="tx2"/>
          </a:solidFill>
          <a:latin typeface="Arial" pitchFamily="-108" charset="0"/>
        </a:defRPr>
      </a:lvl8pPr>
      <a:lvl9pPr marL="1828800" algn="ctr" defTabSz="4389438" rtl="0" fontAlgn="base">
        <a:spcBef>
          <a:spcPct val="0"/>
        </a:spcBef>
        <a:spcAft>
          <a:spcPct val="0"/>
        </a:spcAft>
        <a:defRPr sz="21100">
          <a:solidFill>
            <a:schemeClr val="tx2"/>
          </a:solidFill>
          <a:latin typeface="Arial" pitchFamily="-108" charset="0"/>
        </a:defRPr>
      </a:lvl9pPr>
    </p:titleStyle>
    <p:bodyStyle>
      <a:lvl1pPr marL="1646238" indent="-1646238" algn="l" defTabSz="4387850" rtl="0" eaLnBrk="0" fontAlgn="base" hangingPunct="0">
        <a:spcBef>
          <a:spcPct val="20000"/>
        </a:spcBef>
        <a:spcAft>
          <a:spcPct val="0"/>
        </a:spcAft>
        <a:buChar char="•"/>
        <a:defRPr sz="15400">
          <a:solidFill>
            <a:schemeClr val="tx1"/>
          </a:solidFill>
          <a:latin typeface="+mn-lt"/>
          <a:ea typeface="ＭＳ Ｐゴシック" pitchFamily="-108" charset="-128"/>
          <a:cs typeface="ＭＳ Ｐゴシック" pitchFamily="-108" charset="-128"/>
        </a:defRPr>
      </a:lvl1pPr>
      <a:lvl2pPr marL="3565525" indent="-1371600" algn="l" defTabSz="4387850" rtl="0" eaLnBrk="0" fontAlgn="base" hangingPunct="0">
        <a:spcBef>
          <a:spcPct val="20000"/>
        </a:spcBef>
        <a:spcAft>
          <a:spcPct val="0"/>
        </a:spcAft>
        <a:buChar char="–"/>
        <a:defRPr sz="13400">
          <a:solidFill>
            <a:schemeClr val="tx1"/>
          </a:solidFill>
          <a:latin typeface="+mn-lt"/>
          <a:ea typeface="ＭＳ Ｐゴシック" pitchFamily="-108" charset="-128"/>
        </a:defRPr>
      </a:lvl2pPr>
      <a:lvl3pPr marL="5486400" indent="-1098550" algn="l" defTabSz="4387850" rtl="0" eaLnBrk="0" fontAlgn="base" hangingPunct="0">
        <a:spcBef>
          <a:spcPct val="20000"/>
        </a:spcBef>
        <a:spcAft>
          <a:spcPct val="0"/>
        </a:spcAft>
        <a:buChar char="•"/>
        <a:defRPr sz="11500">
          <a:solidFill>
            <a:schemeClr val="tx1"/>
          </a:solidFill>
          <a:latin typeface="+mn-lt"/>
          <a:ea typeface="ＭＳ Ｐゴシック" pitchFamily="-108" charset="-128"/>
        </a:defRPr>
      </a:lvl3pPr>
      <a:lvl4pPr marL="7678738" indent="-1095375" algn="l" defTabSz="4387850" rtl="0" eaLnBrk="0" fontAlgn="base" hangingPunct="0">
        <a:spcBef>
          <a:spcPct val="20000"/>
        </a:spcBef>
        <a:spcAft>
          <a:spcPct val="0"/>
        </a:spcAft>
        <a:buChar char="–"/>
        <a:defRPr sz="9600">
          <a:solidFill>
            <a:schemeClr val="tx1"/>
          </a:solidFill>
          <a:latin typeface="+mn-lt"/>
          <a:ea typeface="ＭＳ Ｐゴシック" pitchFamily="-108" charset="-128"/>
        </a:defRPr>
      </a:lvl4pPr>
      <a:lvl5pPr marL="9874250" indent="-1096963" algn="l" defTabSz="4387850" rtl="0" eaLnBrk="0" fontAlgn="base" hangingPunct="0">
        <a:spcBef>
          <a:spcPct val="20000"/>
        </a:spcBef>
        <a:spcAft>
          <a:spcPct val="0"/>
        </a:spcAft>
        <a:buChar char="»"/>
        <a:defRPr sz="9600">
          <a:solidFill>
            <a:schemeClr val="tx1"/>
          </a:solidFill>
          <a:latin typeface="+mn-lt"/>
          <a:ea typeface="ＭＳ Ｐゴシック" pitchFamily="-108" charset="-128"/>
        </a:defRPr>
      </a:lvl5pPr>
      <a:lvl6pPr marL="10333038" indent="-1096963" algn="l" defTabSz="4389438" rtl="0" fontAlgn="base">
        <a:spcBef>
          <a:spcPct val="20000"/>
        </a:spcBef>
        <a:spcAft>
          <a:spcPct val="0"/>
        </a:spcAft>
        <a:buChar char="»"/>
        <a:defRPr sz="9600">
          <a:solidFill>
            <a:schemeClr val="tx1"/>
          </a:solidFill>
          <a:latin typeface="+mn-lt"/>
          <a:ea typeface="ＭＳ Ｐゴシック" pitchFamily="-108" charset="-128"/>
        </a:defRPr>
      </a:lvl6pPr>
      <a:lvl7pPr marL="10790238" indent="-1096963" algn="l" defTabSz="4389438" rtl="0" fontAlgn="base">
        <a:spcBef>
          <a:spcPct val="20000"/>
        </a:spcBef>
        <a:spcAft>
          <a:spcPct val="0"/>
        </a:spcAft>
        <a:buChar char="»"/>
        <a:defRPr sz="9600">
          <a:solidFill>
            <a:schemeClr val="tx1"/>
          </a:solidFill>
          <a:latin typeface="+mn-lt"/>
          <a:ea typeface="ＭＳ Ｐゴシック" pitchFamily="-108" charset="-128"/>
        </a:defRPr>
      </a:lvl7pPr>
      <a:lvl8pPr marL="11247438" indent="-1096963" algn="l" defTabSz="4389438" rtl="0" fontAlgn="base">
        <a:spcBef>
          <a:spcPct val="20000"/>
        </a:spcBef>
        <a:spcAft>
          <a:spcPct val="0"/>
        </a:spcAft>
        <a:buChar char="»"/>
        <a:defRPr sz="9600">
          <a:solidFill>
            <a:schemeClr val="tx1"/>
          </a:solidFill>
          <a:latin typeface="+mn-lt"/>
          <a:ea typeface="ＭＳ Ｐゴシック" pitchFamily="-108" charset="-128"/>
        </a:defRPr>
      </a:lvl8pPr>
      <a:lvl9pPr marL="11704638" indent="-1096963" algn="l" defTabSz="4389438" rtl="0" fontAlgn="base">
        <a:spcBef>
          <a:spcPct val="20000"/>
        </a:spcBef>
        <a:spcAft>
          <a:spcPct val="0"/>
        </a:spcAft>
        <a:buChar char="»"/>
        <a:defRPr sz="9600">
          <a:solidFill>
            <a:schemeClr val="tx1"/>
          </a:solidFill>
          <a:latin typeface="+mn-lt"/>
          <a:ea typeface="ＭＳ Ｐゴシック" pitchFamily="-108"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chart" Target="../charts/chart3.xml"/><Relationship Id="rId3" Type="http://schemas.openxmlformats.org/officeDocument/2006/relationships/image" Target="../media/image1.jpeg"/><Relationship Id="rId7" Type="http://schemas.openxmlformats.org/officeDocument/2006/relationships/chart" Target="../charts/chart2.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chart" Target="../charts/chart1.xml"/><Relationship Id="rId5" Type="http://schemas.openxmlformats.org/officeDocument/2006/relationships/image" Target="../media/image3.png"/><Relationship Id="rId4" Type="http://schemas.openxmlformats.org/officeDocument/2006/relationships/image" Target="../media/image2.jpeg"/><Relationship Id="rId9" Type="http://schemas.openxmlformats.org/officeDocument/2006/relationships/chart" Target="../charts/char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lumMod val="65000"/>
            <a:lumOff val="35000"/>
          </a:schemeClr>
        </a:solidFill>
        <a:effectLst/>
      </p:bgPr>
    </p:bg>
    <p:spTree>
      <p:nvGrpSpPr>
        <p:cNvPr id="1" name=""/>
        <p:cNvGrpSpPr/>
        <p:nvPr/>
      </p:nvGrpSpPr>
      <p:grpSpPr>
        <a:xfrm>
          <a:off x="0" y="0"/>
          <a:ext cx="0" cy="0"/>
          <a:chOff x="0" y="0"/>
          <a:chExt cx="0" cy="0"/>
        </a:xfrm>
      </p:grpSpPr>
      <p:pic>
        <p:nvPicPr>
          <p:cNvPr id="1026" name="Picture 20" descr="C:\Users\pdeeble\Desktop\Picture2.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39813" y="884238"/>
            <a:ext cx="41925875" cy="608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162"/>
          <p:cNvSpPr>
            <a:spLocks noChangeArrowheads="1"/>
          </p:cNvSpPr>
          <p:nvPr/>
        </p:nvSpPr>
        <p:spPr bwMode="auto">
          <a:xfrm>
            <a:off x="46721713" y="27987625"/>
            <a:ext cx="184150" cy="1403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sz="86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86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86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86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8600">
                <a:solidFill>
                  <a:schemeClr val="tx1"/>
                </a:solidFill>
                <a:latin typeface="Arial" panose="020B0604020202020204" pitchFamily="34" charset="0"/>
                <a:ea typeface="ＭＳ Ｐゴシック" panose="020B0600070205080204" pitchFamily="34" charset="-128"/>
              </a:defRPr>
            </a:lvl5pPr>
            <a:lvl6pPr marL="2514600" indent="-228600" algn="ctr" eaLnBrk="0" fontAlgn="base" hangingPunct="0">
              <a:spcBef>
                <a:spcPct val="0"/>
              </a:spcBef>
              <a:spcAft>
                <a:spcPct val="0"/>
              </a:spcAft>
              <a:defRPr sz="8600">
                <a:solidFill>
                  <a:schemeClr val="tx1"/>
                </a:solidFill>
                <a:latin typeface="Arial" panose="020B0604020202020204" pitchFamily="34" charset="0"/>
                <a:ea typeface="ＭＳ Ｐゴシック" panose="020B0600070205080204" pitchFamily="34" charset="-128"/>
              </a:defRPr>
            </a:lvl6pPr>
            <a:lvl7pPr marL="2971800" indent="-228600" algn="ctr" eaLnBrk="0" fontAlgn="base" hangingPunct="0">
              <a:spcBef>
                <a:spcPct val="0"/>
              </a:spcBef>
              <a:spcAft>
                <a:spcPct val="0"/>
              </a:spcAft>
              <a:defRPr sz="8600">
                <a:solidFill>
                  <a:schemeClr val="tx1"/>
                </a:solidFill>
                <a:latin typeface="Arial" panose="020B0604020202020204" pitchFamily="34" charset="0"/>
                <a:ea typeface="ＭＳ Ｐゴシック" panose="020B0600070205080204" pitchFamily="34" charset="-128"/>
              </a:defRPr>
            </a:lvl7pPr>
            <a:lvl8pPr marL="3429000" indent="-228600" algn="ctr" eaLnBrk="0" fontAlgn="base" hangingPunct="0">
              <a:spcBef>
                <a:spcPct val="0"/>
              </a:spcBef>
              <a:spcAft>
                <a:spcPct val="0"/>
              </a:spcAft>
              <a:defRPr sz="8600">
                <a:solidFill>
                  <a:schemeClr val="tx1"/>
                </a:solidFill>
                <a:latin typeface="Arial" panose="020B0604020202020204" pitchFamily="34" charset="0"/>
                <a:ea typeface="ＭＳ Ｐゴシック" panose="020B0600070205080204" pitchFamily="34" charset="-128"/>
              </a:defRPr>
            </a:lvl8pPr>
            <a:lvl9pPr marL="3886200" indent="-228600" algn="ctr" eaLnBrk="0" fontAlgn="base" hangingPunct="0">
              <a:spcBef>
                <a:spcPct val="0"/>
              </a:spcBef>
              <a:spcAft>
                <a:spcPct val="0"/>
              </a:spcAft>
              <a:defRPr sz="8600">
                <a:solidFill>
                  <a:schemeClr val="tx1"/>
                </a:solidFill>
                <a:latin typeface="Arial" panose="020B0604020202020204" pitchFamily="34" charset="0"/>
                <a:ea typeface="ＭＳ Ｐゴシック" panose="020B0600070205080204" pitchFamily="34" charset="-128"/>
              </a:defRPr>
            </a:lvl9pPr>
          </a:lstStyle>
          <a:p>
            <a:pPr eaLnBrk="1" hangingPunct="1"/>
            <a:endParaRPr lang="en-US"/>
          </a:p>
        </p:txBody>
      </p:sp>
      <p:pic>
        <p:nvPicPr>
          <p:cNvPr id="1030" name="Picture 16" descr="C:\Users\pdeeble\Desktop\Picture1.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35050" y="7381875"/>
            <a:ext cx="10285413" cy="24858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1" name="Picture 17" descr="C:\Users\pdeeble\Desktop\Picture1.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615738" y="7381875"/>
            <a:ext cx="10285412" cy="24858663"/>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18" descr="C:\Users\pdeeble\Desktop\Picture1.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175787" y="7381873"/>
            <a:ext cx="10285413" cy="24858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3" name="Picture 19" descr="C:\Users\pdeeble\Desktop\Picture1.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35838" y="7381875"/>
            <a:ext cx="10285412" cy="24858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2"/>
          <p:cNvPicPr>
            <a:picLocks noChangeAspect="1"/>
          </p:cNvPicPr>
          <p:nvPr/>
        </p:nvPicPr>
        <p:blipFill>
          <a:blip r:embed="rId5"/>
          <a:stretch>
            <a:fillRect/>
          </a:stretch>
        </p:blipFill>
        <p:spPr>
          <a:xfrm>
            <a:off x="1409123" y="1045368"/>
            <a:ext cx="6851962" cy="5764213"/>
          </a:xfrm>
          <a:prstGeom prst="rect">
            <a:avLst/>
          </a:prstGeom>
        </p:spPr>
      </p:pic>
      <p:pic>
        <p:nvPicPr>
          <p:cNvPr id="12" name="Picture 11"/>
          <p:cNvPicPr>
            <a:picLocks noChangeAspect="1"/>
          </p:cNvPicPr>
          <p:nvPr/>
        </p:nvPicPr>
        <p:blipFill>
          <a:blip r:embed="rId5"/>
          <a:stretch>
            <a:fillRect/>
          </a:stretch>
        </p:blipFill>
        <p:spPr>
          <a:xfrm>
            <a:off x="35809959" y="1050494"/>
            <a:ext cx="6851962" cy="5764213"/>
          </a:xfrm>
          <a:prstGeom prst="rect">
            <a:avLst/>
          </a:prstGeom>
        </p:spPr>
      </p:pic>
      <p:sp>
        <p:nvSpPr>
          <p:cNvPr id="2" name="TextBox 1">
            <a:extLst>
              <a:ext uri="{FF2B5EF4-FFF2-40B4-BE49-F238E27FC236}">
                <a16:creationId xmlns:a16="http://schemas.microsoft.com/office/drawing/2014/main" id="{1B3C21C2-2BC3-47C5-BD96-82DD1265A29A}"/>
              </a:ext>
            </a:extLst>
          </p:cNvPr>
          <p:cNvSpPr txBox="1"/>
          <p:nvPr/>
        </p:nvSpPr>
        <p:spPr>
          <a:xfrm>
            <a:off x="9557610" y="1045368"/>
            <a:ext cx="24775979" cy="5601533"/>
          </a:xfrm>
          <a:prstGeom prst="rect">
            <a:avLst/>
          </a:prstGeom>
          <a:noFill/>
        </p:spPr>
        <p:txBody>
          <a:bodyPr wrap="square" rtlCol="0">
            <a:spAutoFit/>
          </a:bodyPr>
          <a:lstStyle/>
          <a:p>
            <a:r>
              <a:rPr lang="en-US" dirty="0"/>
              <a:t>The Effects of Curcumin on Lifespan, Locomotion, and Caspase Activity in </a:t>
            </a:r>
            <a:r>
              <a:rPr lang="en-US" i="1" dirty="0"/>
              <a:t>Drosophila melanogaster</a:t>
            </a:r>
            <a:r>
              <a:rPr lang="en-US" dirty="0"/>
              <a:t> Models of Alzheimer’s Disease</a:t>
            </a:r>
          </a:p>
          <a:p>
            <a:endParaRPr lang="en-US" sz="4000" dirty="0"/>
          </a:p>
          <a:p>
            <a:r>
              <a:rPr lang="en-US" sz="6000" dirty="0"/>
              <a:t>Nadia Martin and Dr. Paul </a:t>
            </a:r>
            <a:r>
              <a:rPr lang="en-US" sz="6000" dirty="0" err="1"/>
              <a:t>Deeble</a:t>
            </a:r>
            <a:endParaRPr lang="en-US" sz="6000" dirty="0"/>
          </a:p>
        </p:txBody>
      </p:sp>
      <p:sp>
        <p:nvSpPr>
          <p:cNvPr id="5" name="TextBox 4">
            <a:extLst>
              <a:ext uri="{FF2B5EF4-FFF2-40B4-BE49-F238E27FC236}">
                <a16:creationId xmlns:a16="http://schemas.microsoft.com/office/drawing/2014/main" id="{98F935C4-8166-4EA4-85DD-835D74460EC5}"/>
              </a:ext>
            </a:extLst>
          </p:cNvPr>
          <p:cNvSpPr txBox="1"/>
          <p:nvPr/>
        </p:nvSpPr>
        <p:spPr>
          <a:xfrm>
            <a:off x="1354400" y="8604379"/>
            <a:ext cx="9734323" cy="14373165"/>
          </a:xfrm>
          <a:prstGeom prst="rect">
            <a:avLst/>
          </a:prstGeom>
          <a:noFill/>
        </p:spPr>
        <p:txBody>
          <a:bodyPr wrap="square" rtlCol="0">
            <a:spAutoFit/>
          </a:bodyPr>
          <a:lstStyle/>
          <a:p>
            <a:r>
              <a:rPr lang="en-US" sz="3200" b="0" i="0" u="none" strike="noStrike" dirty="0">
                <a:solidFill>
                  <a:srgbClr val="000000"/>
                </a:solidFill>
                <a:effectLst/>
                <a:latin typeface="+mn-lt"/>
              </a:rPr>
              <a:t>Alzheimer’s Disease (AD) is a multifaceted and neurodegenerative disorder that impairs both memory and cognitive function. </a:t>
            </a:r>
            <a:r>
              <a:rPr lang="en-US" sz="3200" b="0" i="0" u="none" strike="noStrike" dirty="0">
                <a:solidFill>
                  <a:srgbClr val="000000"/>
                </a:solidFill>
                <a:latin typeface="+mn-lt"/>
              </a:rPr>
              <a:t>M</a:t>
            </a:r>
            <a:r>
              <a:rPr lang="en-US" sz="3200" dirty="0">
                <a:solidFill>
                  <a:srgbClr val="000000"/>
                </a:solidFill>
                <a:effectLst/>
                <a:latin typeface="+mn-lt"/>
                <a:ea typeface="Calibri" panose="020F0502020204030204" pitchFamily="34" charset="0"/>
              </a:rPr>
              <a:t>ajor molecular hallmarks of the disease are the formation of extracellular amyloid-beta plaques and intracellular tau tangles. </a:t>
            </a:r>
            <a:r>
              <a:rPr lang="en-US" sz="3200" dirty="0">
                <a:solidFill>
                  <a:srgbClr val="000000"/>
                </a:solidFill>
                <a:latin typeface="+mn-lt"/>
                <a:ea typeface="Calibri" panose="020F0502020204030204" pitchFamily="34" charset="0"/>
              </a:rPr>
              <a:t>Some research suggests that these</a:t>
            </a:r>
            <a:r>
              <a:rPr lang="en-US" sz="3200" dirty="0">
                <a:solidFill>
                  <a:srgbClr val="000000"/>
                </a:solidFill>
                <a:effectLst/>
                <a:latin typeface="+mn-lt"/>
                <a:ea typeface="Calibri" panose="020F0502020204030204" pitchFamily="34" charset="0"/>
              </a:rPr>
              <a:t> atypical molecular aggregates are the cause of oxidative stress and neuron loss in AD.</a:t>
            </a:r>
            <a:r>
              <a:rPr lang="en-US" sz="3200" baseline="30000" dirty="0">
                <a:solidFill>
                  <a:srgbClr val="000000"/>
                </a:solidFill>
                <a:latin typeface="+mn-lt"/>
                <a:ea typeface="Calibri" panose="020F0502020204030204" pitchFamily="34" charset="0"/>
              </a:rPr>
              <a:t>1</a:t>
            </a:r>
            <a:r>
              <a:rPr lang="en-US" sz="3200" dirty="0">
                <a:solidFill>
                  <a:srgbClr val="000000"/>
                </a:solidFill>
                <a:effectLst/>
                <a:latin typeface="+mn-lt"/>
                <a:ea typeface="Calibri" panose="020F0502020204030204" pitchFamily="34" charset="0"/>
              </a:rPr>
              <a:t> Recent studies </a:t>
            </a:r>
            <a:r>
              <a:rPr lang="en-US" sz="3200" dirty="0">
                <a:solidFill>
                  <a:srgbClr val="000000"/>
                </a:solidFill>
                <a:latin typeface="+mn-lt"/>
                <a:ea typeface="Calibri" panose="020F0502020204030204" pitchFamily="34" charset="0"/>
              </a:rPr>
              <a:t>have been </a:t>
            </a:r>
            <a:r>
              <a:rPr lang="en-US" sz="3200" dirty="0">
                <a:solidFill>
                  <a:srgbClr val="000000"/>
                </a:solidFill>
                <a:effectLst/>
                <a:latin typeface="+mn-lt"/>
                <a:ea typeface="Calibri" panose="020F0502020204030204" pitchFamily="34" charset="0"/>
              </a:rPr>
              <a:t>exploring curcumin (CUR), </a:t>
            </a:r>
            <a:r>
              <a:rPr lang="en-US" sz="3200" dirty="0">
                <a:solidFill>
                  <a:srgbClr val="000000"/>
                </a:solidFill>
                <a:latin typeface="+mn-lt"/>
                <a:ea typeface="Calibri" panose="020F0502020204030204" pitchFamily="34" charset="0"/>
              </a:rPr>
              <a:t>a </a:t>
            </a:r>
            <a:r>
              <a:rPr lang="en-US" sz="3200" dirty="0">
                <a:solidFill>
                  <a:srgbClr val="000000"/>
                </a:solidFill>
                <a:effectLst/>
                <a:latin typeface="+mn-lt"/>
                <a:ea typeface="Calibri" panose="020F0502020204030204" pitchFamily="34" charset="0"/>
              </a:rPr>
              <a:t>bioactive compound derived from turmeric, as potential treatment for AD.</a:t>
            </a:r>
            <a:r>
              <a:rPr lang="en-US" sz="3200" baseline="30000" dirty="0">
                <a:solidFill>
                  <a:srgbClr val="000000"/>
                </a:solidFill>
                <a:effectLst/>
                <a:latin typeface="+mn-lt"/>
                <a:ea typeface="Calibri" panose="020F0502020204030204" pitchFamily="34" charset="0"/>
              </a:rPr>
              <a:t>2</a:t>
            </a:r>
            <a:r>
              <a:rPr lang="en-US" sz="3200" dirty="0">
                <a:solidFill>
                  <a:srgbClr val="000000"/>
                </a:solidFill>
                <a:effectLst/>
                <a:latin typeface="+mn-lt"/>
                <a:ea typeface="Calibri" panose="020F0502020204030204" pitchFamily="34" charset="0"/>
              </a:rPr>
              <a:t> </a:t>
            </a:r>
            <a:r>
              <a:rPr kumimoji="0" lang="en-US" sz="3200" b="0" i="0" u="none" strike="noStrike" kern="1200" cap="none" spc="0" normalizeH="0" baseline="0" noProof="0" dirty="0">
                <a:ln>
                  <a:noFill/>
                </a:ln>
                <a:solidFill>
                  <a:srgbClr val="000000"/>
                </a:solidFill>
                <a:effectLst/>
                <a:uLnTx/>
                <a:uFillTx/>
                <a:latin typeface="+mn-lt"/>
                <a:ea typeface="Calibri" panose="020F0502020204030204" pitchFamily="34" charset="0"/>
                <a:cs typeface="+mn-cs"/>
              </a:rPr>
              <a:t>Current treatments for</a:t>
            </a:r>
            <a:r>
              <a:rPr lang="en-US" sz="3200" dirty="0">
                <a:solidFill>
                  <a:srgbClr val="000000"/>
                </a:solidFill>
                <a:latin typeface="+mn-lt"/>
                <a:ea typeface="Calibri" panose="020F0502020204030204" pitchFamily="34" charset="0"/>
              </a:rPr>
              <a:t> AD </a:t>
            </a:r>
            <a:r>
              <a:rPr kumimoji="0" lang="en-US" sz="3200" b="0" i="0" u="none" strike="noStrike" kern="1200" cap="none" spc="0" normalizeH="0" baseline="0" noProof="0" dirty="0">
                <a:ln>
                  <a:noFill/>
                </a:ln>
                <a:solidFill>
                  <a:srgbClr val="000000"/>
                </a:solidFill>
                <a:effectLst/>
                <a:uLnTx/>
                <a:uFillTx/>
                <a:latin typeface="+mn-lt"/>
                <a:ea typeface="Calibri" panose="020F0502020204030204" pitchFamily="34" charset="0"/>
                <a:cs typeface="+mn-cs"/>
              </a:rPr>
              <a:t>are insufficient and often have numerous side effects.</a:t>
            </a:r>
            <a:r>
              <a:rPr kumimoji="0" lang="en-US" sz="3200" b="0" i="0" u="none" strike="noStrike" kern="1200" cap="none" spc="0" normalizeH="0" baseline="30000" noProof="0" dirty="0">
                <a:ln>
                  <a:noFill/>
                </a:ln>
                <a:solidFill>
                  <a:srgbClr val="000000"/>
                </a:solidFill>
                <a:effectLst/>
                <a:uLnTx/>
                <a:uFillTx/>
                <a:latin typeface="+mn-lt"/>
                <a:ea typeface="Calibri" panose="020F0502020204030204" pitchFamily="34" charset="0"/>
                <a:cs typeface="+mn-cs"/>
              </a:rPr>
              <a:t>3</a:t>
            </a:r>
            <a:r>
              <a:rPr kumimoji="0" lang="en-US" sz="3200" b="0" i="0" u="none" strike="noStrike" kern="1200" cap="none" spc="0" normalizeH="0" baseline="0" noProof="0" dirty="0">
                <a:ln>
                  <a:noFill/>
                </a:ln>
                <a:solidFill>
                  <a:srgbClr val="000000"/>
                </a:solidFill>
                <a:effectLst/>
                <a:uLnTx/>
                <a:uFillTx/>
                <a:latin typeface="+mn-lt"/>
                <a:ea typeface="Calibri" panose="020F0502020204030204" pitchFamily="34" charset="0"/>
                <a:cs typeface="+mn-cs"/>
              </a:rPr>
              <a:t> CUR has been reported </a:t>
            </a:r>
            <a:r>
              <a:rPr lang="en-US" sz="3200" dirty="0">
                <a:solidFill>
                  <a:srgbClr val="000000"/>
                </a:solidFill>
                <a:latin typeface="+mn-lt"/>
                <a:ea typeface="Calibri" panose="020F0502020204030204" pitchFamily="34" charset="0"/>
              </a:rPr>
              <a:t>to inhibit the formation amyloid-beta plaques,</a:t>
            </a:r>
            <a:r>
              <a:rPr lang="en-US" sz="3200" baseline="30000" dirty="0">
                <a:solidFill>
                  <a:srgbClr val="000000"/>
                </a:solidFill>
                <a:latin typeface="+mn-lt"/>
                <a:ea typeface="Calibri" panose="020F0502020204030204" pitchFamily="34" charset="0"/>
              </a:rPr>
              <a:t>4</a:t>
            </a:r>
            <a:r>
              <a:rPr lang="en-US" sz="3200" dirty="0">
                <a:solidFill>
                  <a:srgbClr val="000000"/>
                </a:solidFill>
                <a:latin typeface="+mn-lt"/>
                <a:ea typeface="Calibri" panose="020F0502020204030204" pitchFamily="34" charset="0"/>
              </a:rPr>
              <a:t> to reduce oxidative stress,</a:t>
            </a:r>
            <a:r>
              <a:rPr lang="en-US" sz="3200" baseline="30000" dirty="0">
                <a:solidFill>
                  <a:srgbClr val="000000"/>
                </a:solidFill>
                <a:latin typeface="+mn-lt"/>
                <a:ea typeface="Calibri" panose="020F0502020204030204" pitchFamily="34" charset="0"/>
              </a:rPr>
              <a:t>5</a:t>
            </a:r>
            <a:r>
              <a:rPr lang="en-US" sz="3200" dirty="0">
                <a:solidFill>
                  <a:srgbClr val="000000"/>
                </a:solidFill>
                <a:latin typeface="+mn-lt"/>
                <a:ea typeface="Calibri" panose="020F0502020204030204" pitchFamily="34" charset="0"/>
              </a:rPr>
              <a:t> and restore cognitive and memory deficits.</a:t>
            </a:r>
            <a:r>
              <a:rPr lang="en-US" sz="3200" baseline="30000" dirty="0">
                <a:solidFill>
                  <a:srgbClr val="000000"/>
                </a:solidFill>
                <a:latin typeface="+mn-lt"/>
                <a:ea typeface="Calibri" panose="020F0502020204030204" pitchFamily="34" charset="0"/>
              </a:rPr>
              <a:t>2</a:t>
            </a:r>
            <a:r>
              <a:rPr kumimoji="0" lang="en-US" sz="3200" b="0" i="0" u="none" strike="noStrike" kern="1200" cap="none" spc="0" normalizeH="0" baseline="0" noProof="0" dirty="0">
                <a:ln>
                  <a:noFill/>
                </a:ln>
                <a:solidFill>
                  <a:srgbClr val="000000"/>
                </a:solidFill>
                <a:effectLst/>
                <a:uLnTx/>
                <a:uFillTx/>
                <a:latin typeface="+mn-lt"/>
                <a:ea typeface="Calibri" panose="020F0502020204030204" pitchFamily="34" charset="0"/>
                <a:cs typeface="+mn-cs"/>
              </a:rPr>
              <a:t> </a:t>
            </a:r>
            <a:r>
              <a:rPr lang="en-US" sz="3200" dirty="0">
                <a:solidFill>
                  <a:srgbClr val="000000"/>
                </a:solidFill>
                <a:effectLst/>
                <a:latin typeface="+mn-lt"/>
                <a:ea typeface="Calibri" panose="020F0502020204030204" pitchFamily="34" charset="0"/>
              </a:rPr>
              <a:t>However,</a:t>
            </a:r>
            <a:r>
              <a:rPr lang="en-US" sz="3200" dirty="0">
                <a:solidFill>
                  <a:srgbClr val="000000"/>
                </a:solidFill>
                <a:latin typeface="+mn-lt"/>
                <a:ea typeface="Calibri" panose="020F0502020204030204" pitchFamily="34" charset="0"/>
              </a:rPr>
              <a:t> research is limited, especially in the usage of AD </a:t>
            </a:r>
            <a:r>
              <a:rPr lang="en-US" sz="3200" dirty="0">
                <a:solidFill>
                  <a:srgbClr val="000000"/>
                </a:solidFill>
                <a:effectLst/>
                <a:latin typeface="+mn-lt"/>
                <a:ea typeface="Calibri" panose="020F0502020204030204" pitchFamily="34" charset="0"/>
              </a:rPr>
              <a:t>models that simultaneousl</a:t>
            </a:r>
            <a:r>
              <a:rPr lang="en-US" sz="3200" dirty="0">
                <a:solidFill>
                  <a:srgbClr val="000000"/>
                </a:solidFill>
                <a:latin typeface="+mn-lt"/>
                <a:ea typeface="Calibri" panose="020F0502020204030204" pitchFamily="34" charset="0"/>
              </a:rPr>
              <a:t>y express both tau and amyloid-beta. T</a:t>
            </a:r>
            <a:r>
              <a:rPr lang="en-US" sz="3200" dirty="0">
                <a:solidFill>
                  <a:srgbClr val="000000"/>
                </a:solidFill>
                <a:effectLst/>
                <a:latin typeface="+mn-lt"/>
                <a:ea typeface="Calibri" panose="020F0502020204030204" pitchFamily="34" charset="0"/>
              </a:rPr>
              <a:t>he mechanism of action through which curcumin works is unknown, but one bioactivity of interest is the reduction of caspase activity. Several studies have shown that inhibiting caspase ameliorates AD deficits,</a:t>
            </a:r>
            <a:r>
              <a:rPr lang="en-US" sz="3200" baseline="30000" dirty="0">
                <a:solidFill>
                  <a:srgbClr val="000000"/>
                </a:solidFill>
                <a:effectLst/>
                <a:latin typeface="+mn-lt"/>
                <a:ea typeface="Calibri" panose="020F0502020204030204" pitchFamily="34" charset="0"/>
              </a:rPr>
              <a:t>6</a:t>
            </a:r>
            <a:r>
              <a:rPr lang="en-US" sz="3200" dirty="0">
                <a:solidFill>
                  <a:srgbClr val="000000"/>
                </a:solidFill>
                <a:effectLst/>
                <a:latin typeface="+mn-lt"/>
                <a:ea typeface="Calibri" panose="020F0502020204030204" pitchFamily="34" charset="0"/>
              </a:rPr>
              <a:t> and other studies have shown that curcumin reduces caspase in vitro.</a:t>
            </a:r>
            <a:r>
              <a:rPr lang="en-US" sz="3200" baseline="30000" dirty="0">
                <a:solidFill>
                  <a:srgbClr val="000000"/>
                </a:solidFill>
                <a:latin typeface="+mn-lt"/>
                <a:ea typeface="Calibri" panose="020F0502020204030204" pitchFamily="34" charset="0"/>
              </a:rPr>
              <a:t>7</a:t>
            </a:r>
            <a:r>
              <a:rPr lang="en-US" sz="3200" dirty="0">
                <a:solidFill>
                  <a:srgbClr val="000000"/>
                </a:solidFill>
                <a:effectLst/>
                <a:latin typeface="+mn-lt"/>
                <a:ea typeface="Calibri" panose="020F0502020204030204" pitchFamily="34" charset="0"/>
              </a:rPr>
              <a:t> </a:t>
            </a:r>
            <a:r>
              <a:rPr kumimoji="0" lang="en-US" sz="3200" b="0" i="0" u="none" strike="noStrike" kern="1200" cap="none" spc="0" normalizeH="0" baseline="0" noProof="0" dirty="0">
                <a:ln>
                  <a:noFill/>
                </a:ln>
                <a:solidFill>
                  <a:srgbClr val="000000"/>
                </a:solidFill>
                <a:effectLst/>
                <a:uLnTx/>
                <a:uFillTx/>
                <a:latin typeface="+mn-lt"/>
                <a:ea typeface="Calibri" panose="020F0502020204030204" pitchFamily="34" charset="0"/>
                <a:cs typeface="+mn-cs"/>
              </a:rPr>
              <a:t>Using </a:t>
            </a:r>
            <a:r>
              <a:rPr kumimoji="0" lang="en-US" sz="3200" b="0" i="1" u="none" strike="noStrike" kern="1200" cap="none" spc="0" normalizeH="0" baseline="0" noProof="0" dirty="0">
                <a:ln>
                  <a:noFill/>
                </a:ln>
                <a:solidFill>
                  <a:srgbClr val="000000"/>
                </a:solidFill>
                <a:effectLst/>
                <a:uLnTx/>
                <a:uFillTx/>
                <a:latin typeface="+mn-lt"/>
                <a:ea typeface="Calibri" panose="020F0502020204030204" pitchFamily="34" charset="0"/>
                <a:cs typeface="+mn-cs"/>
              </a:rPr>
              <a:t>Drosophila</a:t>
            </a:r>
            <a:r>
              <a:rPr kumimoji="0" lang="en-US" sz="3200" b="0" i="0" u="none" strike="noStrike" kern="1200" cap="none" spc="0" normalizeH="0" baseline="0" noProof="0" dirty="0">
                <a:ln>
                  <a:noFill/>
                </a:ln>
                <a:solidFill>
                  <a:srgbClr val="000000"/>
                </a:solidFill>
                <a:effectLst/>
                <a:uLnTx/>
                <a:uFillTx/>
                <a:latin typeface="+mn-lt"/>
                <a:ea typeface="Calibri" panose="020F0502020204030204" pitchFamily="34" charset="0"/>
                <a:cs typeface="+mn-cs"/>
              </a:rPr>
              <a:t> models that simultaneously express both amyloid-beta and tau mutations, t</a:t>
            </a:r>
            <a:r>
              <a:rPr lang="en-US" sz="3200" dirty="0">
                <a:solidFill>
                  <a:srgbClr val="000000"/>
                </a:solidFill>
                <a:effectLst/>
                <a:latin typeface="+mn-lt"/>
                <a:ea typeface="Calibri" panose="020F0502020204030204" pitchFamily="34" charset="0"/>
              </a:rPr>
              <a:t>his study aims both to </a:t>
            </a:r>
            <a:r>
              <a:rPr lang="en-US" sz="3200" dirty="0">
                <a:solidFill>
                  <a:srgbClr val="000000"/>
                </a:solidFill>
                <a:latin typeface="+mn-lt"/>
                <a:ea typeface="Calibri" panose="020F0502020204030204" pitchFamily="34" charset="0"/>
              </a:rPr>
              <a:t>further investigate CUR as a potential treatment for AD and to investigate CUR’s ability to reduce caspase activity in vivo.</a:t>
            </a:r>
            <a:endParaRPr lang="en-US" sz="3200" dirty="0">
              <a:latin typeface="+mn-lt"/>
            </a:endParaRPr>
          </a:p>
        </p:txBody>
      </p:sp>
      <p:sp>
        <p:nvSpPr>
          <p:cNvPr id="6" name="Rectangle 5">
            <a:extLst>
              <a:ext uri="{FF2B5EF4-FFF2-40B4-BE49-F238E27FC236}">
                <a16:creationId xmlns:a16="http://schemas.microsoft.com/office/drawing/2014/main" id="{FAA47B84-E659-41A9-95E2-4181E0E9E72E}"/>
              </a:ext>
            </a:extLst>
          </p:cNvPr>
          <p:cNvSpPr/>
          <p:nvPr/>
        </p:nvSpPr>
        <p:spPr bwMode="auto">
          <a:xfrm>
            <a:off x="1014413" y="7382499"/>
            <a:ext cx="10285412" cy="1082342"/>
          </a:xfrm>
          <a:prstGeom prst="rect">
            <a:avLst/>
          </a:prstGeom>
          <a:solidFill>
            <a:srgbClr val="FFC000"/>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4389438" rtl="0" eaLnBrk="1" fontAlgn="base" latinLnBrk="0" hangingPunct="1">
              <a:lnSpc>
                <a:spcPct val="100000"/>
              </a:lnSpc>
              <a:spcBef>
                <a:spcPct val="0"/>
              </a:spcBef>
              <a:spcAft>
                <a:spcPct val="0"/>
              </a:spcAft>
              <a:buClrTx/>
              <a:buSzTx/>
              <a:buFontTx/>
              <a:buNone/>
              <a:tabLst/>
            </a:pPr>
            <a:r>
              <a:rPr kumimoji="0" lang="en-US" sz="8600" b="0" i="0" u="none" strike="noStrike" cap="none" normalizeH="0" baseline="0" dirty="0">
                <a:ln>
                  <a:noFill/>
                </a:ln>
                <a:effectLst/>
                <a:latin typeface="Arial" pitchFamily="-108" charset="0"/>
              </a:rPr>
              <a:t>Introduction</a:t>
            </a:r>
          </a:p>
        </p:txBody>
      </p:sp>
      <p:sp>
        <p:nvSpPr>
          <p:cNvPr id="7" name="Rectangle 6">
            <a:extLst>
              <a:ext uri="{FF2B5EF4-FFF2-40B4-BE49-F238E27FC236}">
                <a16:creationId xmlns:a16="http://schemas.microsoft.com/office/drawing/2014/main" id="{71F06A05-A0F6-4F7B-B57E-9D0CCFC0DD79}"/>
              </a:ext>
            </a:extLst>
          </p:cNvPr>
          <p:cNvSpPr/>
          <p:nvPr/>
        </p:nvSpPr>
        <p:spPr bwMode="auto">
          <a:xfrm>
            <a:off x="1029161" y="22521449"/>
            <a:ext cx="10285412" cy="1090836"/>
          </a:xfrm>
          <a:prstGeom prst="rect">
            <a:avLst/>
          </a:prstGeom>
          <a:solidFill>
            <a:srgbClr val="FFC000"/>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4389438" rtl="0" eaLnBrk="1" fontAlgn="base" latinLnBrk="0" hangingPunct="1">
              <a:lnSpc>
                <a:spcPct val="100000"/>
              </a:lnSpc>
              <a:spcBef>
                <a:spcPct val="0"/>
              </a:spcBef>
              <a:spcAft>
                <a:spcPct val="0"/>
              </a:spcAft>
              <a:buClrTx/>
              <a:buSzTx/>
              <a:buFontTx/>
              <a:buNone/>
              <a:tabLst/>
            </a:pPr>
            <a:r>
              <a:rPr kumimoji="0" lang="en-US" sz="8600" b="0" i="0" u="none" strike="noStrike" cap="none" normalizeH="0" baseline="0" dirty="0">
                <a:ln>
                  <a:noFill/>
                </a:ln>
                <a:effectLst/>
                <a:latin typeface="Arial" pitchFamily="-108" charset="0"/>
              </a:rPr>
              <a:t>Materials &amp; Methods</a:t>
            </a:r>
          </a:p>
        </p:txBody>
      </p:sp>
      <p:sp>
        <p:nvSpPr>
          <p:cNvPr id="8" name="TextBox 7">
            <a:extLst>
              <a:ext uri="{FF2B5EF4-FFF2-40B4-BE49-F238E27FC236}">
                <a16:creationId xmlns:a16="http://schemas.microsoft.com/office/drawing/2014/main" id="{DC1F80D4-E0D8-41F9-A974-0A046C75DBB4}"/>
              </a:ext>
            </a:extLst>
          </p:cNvPr>
          <p:cNvSpPr txBox="1"/>
          <p:nvPr/>
        </p:nvSpPr>
        <p:spPr>
          <a:xfrm>
            <a:off x="1309117" y="23753633"/>
            <a:ext cx="9508908" cy="9448740"/>
          </a:xfrm>
          <a:prstGeom prst="rect">
            <a:avLst/>
          </a:prstGeom>
          <a:noFill/>
        </p:spPr>
        <p:txBody>
          <a:bodyPr wrap="square" rtlCol="0">
            <a:spAutoFit/>
          </a:bodyPr>
          <a:lstStyle/>
          <a:p>
            <a:pPr marL="685800" indent="-685800" algn="l">
              <a:buFont typeface="Arial" panose="020B0604020202020204" pitchFamily="34" charset="0"/>
              <a:buChar char="•"/>
            </a:pPr>
            <a:r>
              <a:rPr lang="en-US" sz="3200" b="1" dirty="0"/>
              <a:t>2 Strains: </a:t>
            </a:r>
            <a:r>
              <a:rPr lang="en-US" sz="3200" dirty="0"/>
              <a:t>Wild-type and an AD model expressing both amyloid-beta and tau mutations</a:t>
            </a:r>
          </a:p>
          <a:p>
            <a:pPr marL="685800" indent="-685800" algn="l">
              <a:buFont typeface="Arial" panose="020B0604020202020204" pitchFamily="34" charset="0"/>
              <a:buChar char="•"/>
            </a:pPr>
            <a:endParaRPr lang="en-US" sz="3200" dirty="0"/>
          </a:p>
          <a:p>
            <a:pPr marL="685800" indent="-685800" algn="l">
              <a:buFont typeface="Arial" panose="020B0604020202020204" pitchFamily="34" charset="0"/>
              <a:buChar char="•"/>
            </a:pPr>
            <a:r>
              <a:rPr lang="en-US" sz="3200" b="1" dirty="0"/>
              <a:t>4 Types of Media:</a:t>
            </a:r>
            <a:r>
              <a:rPr lang="en-US" sz="3200" dirty="0"/>
              <a:t>  </a:t>
            </a:r>
          </a:p>
          <a:p>
            <a:pPr marL="1143000" lvl="1" indent="-685800" algn="l">
              <a:buFont typeface="Arial" panose="020B0604020202020204" pitchFamily="34" charset="0"/>
              <a:buChar char="•"/>
            </a:pPr>
            <a:r>
              <a:rPr lang="en-US" sz="3200" dirty="0"/>
              <a:t>High concentration (1 mg/g) of CUR in 5% ethanol </a:t>
            </a:r>
          </a:p>
          <a:p>
            <a:pPr marL="1143000" lvl="1" indent="-685800" algn="l">
              <a:buFont typeface="Arial" panose="020B0604020202020204" pitchFamily="34" charset="0"/>
              <a:buChar char="•"/>
            </a:pPr>
            <a:r>
              <a:rPr lang="en-US" sz="3200" dirty="0"/>
              <a:t>Low concentration of CUR (0.1mg/g) in 5% ethanol</a:t>
            </a:r>
          </a:p>
          <a:p>
            <a:pPr marL="1143000" lvl="1" indent="-685800" algn="l">
              <a:buFont typeface="Arial" panose="020B0604020202020204" pitchFamily="34" charset="0"/>
              <a:buChar char="•"/>
            </a:pPr>
            <a:r>
              <a:rPr lang="en-US" sz="3200" dirty="0"/>
              <a:t>Standard media made in 5% ethanol</a:t>
            </a:r>
          </a:p>
          <a:p>
            <a:pPr marL="1143000" lvl="1" indent="-685800" algn="l">
              <a:buFont typeface="Arial" panose="020B0604020202020204" pitchFamily="34" charset="0"/>
              <a:buChar char="•"/>
            </a:pPr>
            <a:r>
              <a:rPr lang="en-US" sz="3200" dirty="0"/>
              <a:t>Standard media made in water</a:t>
            </a:r>
          </a:p>
          <a:p>
            <a:pPr marL="685800" indent="-685800" algn="l">
              <a:buFont typeface="Arial" panose="020B0604020202020204" pitchFamily="34" charset="0"/>
              <a:buChar char="•"/>
            </a:pPr>
            <a:endParaRPr lang="en-US" sz="3200" dirty="0"/>
          </a:p>
          <a:p>
            <a:pPr marL="685800" indent="-685800" algn="l">
              <a:buFont typeface="Arial" panose="020B0604020202020204" pitchFamily="34" charset="0"/>
              <a:buChar char="•"/>
            </a:pPr>
            <a:r>
              <a:rPr lang="en-US" sz="3200" b="1" dirty="0"/>
              <a:t>Survival Assay:</a:t>
            </a:r>
          </a:p>
          <a:p>
            <a:pPr marL="1143000" lvl="1" indent="-685800" algn="l">
              <a:buFont typeface="Arial" panose="020B0604020202020204" pitchFamily="34" charset="0"/>
              <a:buChar char="•"/>
            </a:pPr>
            <a:r>
              <a:rPr lang="en-US" sz="3200" dirty="0"/>
              <a:t>Used to measure deficits in survival</a:t>
            </a:r>
          </a:p>
          <a:p>
            <a:pPr marL="1143000" lvl="1" indent="-685800" algn="l">
              <a:buFont typeface="Arial" panose="020B0604020202020204" pitchFamily="34" charset="0"/>
              <a:buChar char="•"/>
            </a:pPr>
            <a:r>
              <a:rPr lang="en-US" sz="3200" dirty="0"/>
              <a:t>Each group started with similar number of flies</a:t>
            </a:r>
          </a:p>
          <a:p>
            <a:pPr marL="1143000" lvl="1" indent="-685800" algn="l">
              <a:buFont typeface="Arial" panose="020B0604020202020204" pitchFamily="34" charset="0"/>
              <a:buChar char="•"/>
            </a:pPr>
            <a:r>
              <a:rPr lang="en-US" sz="3200" dirty="0"/>
              <a:t>Counted number of dead flies at least once a week</a:t>
            </a:r>
          </a:p>
          <a:p>
            <a:pPr marL="1143000" lvl="1" indent="-685800" algn="l">
              <a:buFont typeface="Arial" panose="020B0604020202020204" pitchFamily="34" charset="0"/>
              <a:buChar char="•"/>
            </a:pPr>
            <a:endParaRPr lang="en-US" sz="3200" dirty="0"/>
          </a:p>
          <a:p>
            <a:pPr marL="685800" indent="-685800" algn="l">
              <a:buFont typeface="Arial" panose="020B0604020202020204" pitchFamily="34" charset="0"/>
              <a:buChar char="•"/>
            </a:pPr>
            <a:endParaRPr lang="en-US" sz="3200" dirty="0"/>
          </a:p>
        </p:txBody>
      </p:sp>
      <p:sp>
        <p:nvSpPr>
          <p:cNvPr id="9" name="Rectangle 8">
            <a:extLst>
              <a:ext uri="{FF2B5EF4-FFF2-40B4-BE49-F238E27FC236}">
                <a16:creationId xmlns:a16="http://schemas.microsoft.com/office/drawing/2014/main" id="{615C1E6C-FDFA-46D8-942F-60113CA9B3FA}"/>
              </a:ext>
            </a:extLst>
          </p:cNvPr>
          <p:cNvSpPr/>
          <p:nvPr/>
        </p:nvSpPr>
        <p:spPr bwMode="auto">
          <a:xfrm>
            <a:off x="11595100" y="15405129"/>
            <a:ext cx="10276890" cy="1082342"/>
          </a:xfrm>
          <a:prstGeom prst="rect">
            <a:avLst/>
          </a:prstGeom>
          <a:solidFill>
            <a:srgbClr val="FFC000"/>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4389438" rtl="0" eaLnBrk="1" fontAlgn="base" latinLnBrk="0" hangingPunct="1">
              <a:lnSpc>
                <a:spcPct val="100000"/>
              </a:lnSpc>
              <a:spcBef>
                <a:spcPct val="0"/>
              </a:spcBef>
              <a:spcAft>
                <a:spcPct val="0"/>
              </a:spcAft>
              <a:buClrTx/>
              <a:buSzTx/>
              <a:buFontTx/>
              <a:buNone/>
              <a:tabLst/>
            </a:pPr>
            <a:r>
              <a:rPr kumimoji="0" lang="en-US" sz="8600" b="0" i="0" u="none" strike="noStrike" cap="none" normalizeH="0" baseline="0" dirty="0">
                <a:ln>
                  <a:noFill/>
                </a:ln>
                <a:effectLst/>
                <a:latin typeface="Arial" pitchFamily="-108" charset="0"/>
              </a:rPr>
              <a:t>Results</a:t>
            </a:r>
          </a:p>
        </p:txBody>
      </p:sp>
      <p:graphicFrame>
        <p:nvGraphicFramePr>
          <p:cNvPr id="19" name="Chart 18">
            <a:extLst>
              <a:ext uri="{FF2B5EF4-FFF2-40B4-BE49-F238E27FC236}">
                <a16:creationId xmlns:a16="http://schemas.microsoft.com/office/drawing/2014/main" id="{4C2EC976-E4CC-4DBC-AE73-69C593AD351D}"/>
              </a:ext>
            </a:extLst>
          </p:cNvPr>
          <p:cNvGraphicFramePr>
            <a:graphicFrameLocks/>
          </p:cNvGraphicFramePr>
          <p:nvPr>
            <p:extLst>
              <p:ext uri="{D42A27DB-BD31-4B8C-83A1-F6EECF244321}">
                <p14:modId xmlns:p14="http://schemas.microsoft.com/office/powerpoint/2010/main" val="528371859"/>
              </p:ext>
            </p:extLst>
          </p:nvPr>
        </p:nvGraphicFramePr>
        <p:xfrm>
          <a:off x="22755266" y="11323816"/>
          <a:ext cx="9126453" cy="4757984"/>
        </p:xfrm>
        <a:graphic>
          <a:graphicData uri="http://schemas.openxmlformats.org/drawingml/2006/chart">
            <c:chart xmlns:c="http://schemas.openxmlformats.org/drawingml/2006/chart" xmlns:r="http://schemas.openxmlformats.org/officeDocument/2006/relationships" r:id="rId6"/>
          </a:graphicData>
        </a:graphic>
      </p:graphicFrame>
      <p:sp>
        <p:nvSpPr>
          <p:cNvPr id="10" name="TextBox 9">
            <a:extLst>
              <a:ext uri="{FF2B5EF4-FFF2-40B4-BE49-F238E27FC236}">
                <a16:creationId xmlns:a16="http://schemas.microsoft.com/office/drawing/2014/main" id="{ECC09CF7-1ADA-4E0E-A686-04A559E37587}"/>
              </a:ext>
            </a:extLst>
          </p:cNvPr>
          <p:cNvSpPr txBox="1"/>
          <p:nvPr/>
        </p:nvSpPr>
        <p:spPr>
          <a:xfrm>
            <a:off x="11692440" y="16535031"/>
            <a:ext cx="10285413" cy="1569660"/>
          </a:xfrm>
          <a:prstGeom prst="rect">
            <a:avLst/>
          </a:prstGeom>
          <a:noFill/>
        </p:spPr>
        <p:txBody>
          <a:bodyPr wrap="square" rtlCol="0">
            <a:spAutoFit/>
          </a:bodyPr>
          <a:lstStyle/>
          <a:p>
            <a:pPr marL="457200" indent="-457200" algn="l">
              <a:buFont typeface="Wingdings" panose="05000000000000000000" pitchFamily="2" charset="2"/>
              <a:buChar char="v"/>
            </a:pPr>
            <a:r>
              <a:rPr lang="en-US" sz="3200" b="1" u="sng" dirty="0"/>
              <a:t>Survival Assay After Adult Exposure to CUR:</a:t>
            </a:r>
            <a:endParaRPr lang="en-US" sz="3200" dirty="0"/>
          </a:p>
          <a:p>
            <a:pPr marL="914400" lvl="1" indent="-457200" algn="l">
              <a:buFont typeface="Arial" panose="020B0604020202020204" pitchFamily="34" charset="0"/>
              <a:buChar char="•"/>
            </a:pPr>
            <a:r>
              <a:rPr lang="en-US" sz="3200" dirty="0"/>
              <a:t>Mutant AD flies declined at a faster rate than the WT flies – regardless of treatment</a:t>
            </a:r>
          </a:p>
        </p:txBody>
      </p:sp>
      <p:sp>
        <p:nvSpPr>
          <p:cNvPr id="11" name="TextBox 10">
            <a:extLst>
              <a:ext uri="{FF2B5EF4-FFF2-40B4-BE49-F238E27FC236}">
                <a16:creationId xmlns:a16="http://schemas.microsoft.com/office/drawing/2014/main" id="{5168ABC5-6EB1-4BF2-960B-228431A6C74D}"/>
              </a:ext>
            </a:extLst>
          </p:cNvPr>
          <p:cNvSpPr txBox="1"/>
          <p:nvPr/>
        </p:nvSpPr>
        <p:spPr>
          <a:xfrm>
            <a:off x="11716276" y="24196823"/>
            <a:ext cx="10047864" cy="2062103"/>
          </a:xfrm>
          <a:prstGeom prst="rect">
            <a:avLst/>
          </a:prstGeom>
          <a:noFill/>
        </p:spPr>
        <p:txBody>
          <a:bodyPr wrap="square" rtlCol="0">
            <a:spAutoFit/>
          </a:bodyPr>
          <a:lstStyle/>
          <a:p>
            <a:pPr marL="457200" indent="-457200" algn="l">
              <a:buFont typeface="Wingdings" panose="05000000000000000000" pitchFamily="2" charset="2"/>
              <a:buChar char="v"/>
            </a:pPr>
            <a:r>
              <a:rPr lang="en-US" sz="3200" b="1" u="sng" dirty="0"/>
              <a:t>Survival Assay After Lifetime Exposure to CUR:</a:t>
            </a:r>
            <a:endParaRPr lang="en-US" sz="3200" dirty="0"/>
          </a:p>
          <a:p>
            <a:pPr marL="914400" lvl="1" indent="-457200" algn="l">
              <a:buFont typeface="Arial" panose="020B0604020202020204" pitchFamily="34" charset="0"/>
              <a:buChar char="•"/>
            </a:pPr>
            <a:r>
              <a:rPr lang="en-US" sz="3200" dirty="0"/>
              <a:t>Mutant AD flies declined at the same, or at a faster, rate than the WT flies – regardless of treatment</a:t>
            </a:r>
          </a:p>
        </p:txBody>
      </p:sp>
      <p:sp>
        <p:nvSpPr>
          <p:cNvPr id="13" name="TextBox 12">
            <a:extLst>
              <a:ext uri="{FF2B5EF4-FFF2-40B4-BE49-F238E27FC236}">
                <a16:creationId xmlns:a16="http://schemas.microsoft.com/office/drawing/2014/main" id="{617E1A06-E603-4173-BF26-8D105C479EC6}"/>
              </a:ext>
            </a:extLst>
          </p:cNvPr>
          <p:cNvSpPr txBox="1"/>
          <p:nvPr/>
        </p:nvSpPr>
        <p:spPr>
          <a:xfrm>
            <a:off x="22298482" y="8479268"/>
            <a:ext cx="10178258" cy="3046988"/>
          </a:xfrm>
          <a:prstGeom prst="rect">
            <a:avLst/>
          </a:prstGeom>
          <a:noFill/>
        </p:spPr>
        <p:txBody>
          <a:bodyPr wrap="square" rtlCol="0">
            <a:spAutoFit/>
          </a:bodyPr>
          <a:lstStyle/>
          <a:p>
            <a:pPr marL="457200" indent="-457200" algn="l">
              <a:buFont typeface="Wingdings" panose="05000000000000000000" pitchFamily="2" charset="2"/>
              <a:buChar char="v"/>
            </a:pPr>
            <a:r>
              <a:rPr lang="en-US" sz="3200" b="1" u="sng" dirty="0"/>
              <a:t>Climbing Assay:</a:t>
            </a:r>
          </a:p>
          <a:p>
            <a:pPr marL="914400" lvl="1" indent="-457200" algn="l">
              <a:buFont typeface="Arial" panose="020B0604020202020204" pitchFamily="34" charset="0"/>
              <a:buChar char="•"/>
            </a:pPr>
            <a:r>
              <a:rPr lang="en-US" sz="3200" dirty="0"/>
              <a:t>No significant difference between WT flies and mutant AD flies that were fed a low concentration of CUR.</a:t>
            </a:r>
          </a:p>
          <a:p>
            <a:pPr marL="914400" lvl="1" indent="-457200" algn="l">
              <a:buFont typeface="Arial" panose="020B0604020202020204" pitchFamily="34" charset="0"/>
              <a:buChar char="•"/>
            </a:pPr>
            <a:r>
              <a:rPr lang="en-US" sz="3200" dirty="0"/>
              <a:t>For all other media types, mutant AD flies performed better than WT flies.</a:t>
            </a:r>
          </a:p>
        </p:txBody>
      </p:sp>
      <p:sp>
        <p:nvSpPr>
          <p:cNvPr id="28" name="Rectangle 27">
            <a:extLst>
              <a:ext uri="{FF2B5EF4-FFF2-40B4-BE49-F238E27FC236}">
                <a16:creationId xmlns:a16="http://schemas.microsoft.com/office/drawing/2014/main" id="{634A30DF-CC86-48DD-A3C9-7F30FAEBC86B}"/>
              </a:ext>
            </a:extLst>
          </p:cNvPr>
          <p:cNvSpPr/>
          <p:nvPr/>
        </p:nvSpPr>
        <p:spPr bwMode="auto">
          <a:xfrm>
            <a:off x="32743126" y="7380744"/>
            <a:ext cx="10277425" cy="1084098"/>
          </a:xfrm>
          <a:prstGeom prst="rect">
            <a:avLst/>
          </a:prstGeom>
          <a:solidFill>
            <a:srgbClr val="FFC000"/>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4389438" rtl="0" eaLnBrk="1" fontAlgn="base" latinLnBrk="0" hangingPunct="1">
              <a:lnSpc>
                <a:spcPct val="100000"/>
              </a:lnSpc>
              <a:spcBef>
                <a:spcPct val="0"/>
              </a:spcBef>
              <a:spcAft>
                <a:spcPct val="0"/>
              </a:spcAft>
              <a:buClrTx/>
              <a:buSzTx/>
              <a:buFontTx/>
              <a:buNone/>
              <a:tabLst/>
            </a:pPr>
            <a:r>
              <a:rPr lang="en-US" dirty="0">
                <a:latin typeface="Arial" pitchFamily="-108" charset="0"/>
              </a:rPr>
              <a:t>Discussion</a:t>
            </a:r>
            <a:endParaRPr kumimoji="0" lang="en-US" sz="8600" b="0" i="0" u="none" strike="noStrike" cap="none" normalizeH="0" baseline="0" dirty="0">
              <a:ln>
                <a:noFill/>
              </a:ln>
              <a:effectLst/>
              <a:latin typeface="Arial" pitchFamily="-108" charset="0"/>
            </a:endParaRPr>
          </a:p>
        </p:txBody>
      </p:sp>
      <p:sp>
        <p:nvSpPr>
          <p:cNvPr id="14" name="TextBox 13">
            <a:extLst>
              <a:ext uri="{FF2B5EF4-FFF2-40B4-BE49-F238E27FC236}">
                <a16:creationId xmlns:a16="http://schemas.microsoft.com/office/drawing/2014/main" id="{C7A2A9D2-B30D-754A-BD89-3314157C2D65}"/>
              </a:ext>
            </a:extLst>
          </p:cNvPr>
          <p:cNvSpPr txBox="1"/>
          <p:nvPr/>
        </p:nvSpPr>
        <p:spPr>
          <a:xfrm>
            <a:off x="22333743" y="17570385"/>
            <a:ext cx="10264775" cy="3539430"/>
          </a:xfrm>
          <a:prstGeom prst="rect">
            <a:avLst/>
          </a:prstGeom>
          <a:noFill/>
        </p:spPr>
        <p:txBody>
          <a:bodyPr wrap="square" rtlCol="0">
            <a:spAutoFit/>
          </a:bodyPr>
          <a:lstStyle/>
          <a:p>
            <a:pPr marL="457200" indent="-457200" algn="l">
              <a:buFont typeface="Wingdings" pitchFamily="2" charset="2"/>
              <a:buChar char="v"/>
            </a:pPr>
            <a:r>
              <a:rPr lang="en-US" sz="3200" b="1" u="sng" dirty="0"/>
              <a:t>Caspase Assay:</a:t>
            </a:r>
            <a:endParaRPr lang="en-US" sz="3200" dirty="0"/>
          </a:p>
          <a:p>
            <a:pPr marL="914400" lvl="1" indent="-457200" algn="l">
              <a:buFont typeface="Arial" panose="020B0604020202020204" pitchFamily="34" charset="0"/>
              <a:buChar char="•"/>
            </a:pPr>
            <a:r>
              <a:rPr lang="en-US" sz="3200" dirty="0"/>
              <a:t>High and low concentrations of CUR reduced caspase activity in AD flies</a:t>
            </a:r>
          </a:p>
          <a:p>
            <a:pPr marL="914400" lvl="1" indent="-457200" algn="l">
              <a:buFont typeface="Arial" panose="020B0604020202020204" pitchFamily="34" charset="0"/>
              <a:buChar char="•"/>
            </a:pPr>
            <a:r>
              <a:rPr lang="en-US" sz="3200" dirty="0"/>
              <a:t>AD flies fed a high concentration of CUR experienced a greater reduction in activity than those fed a low concentration of CUR </a:t>
            </a:r>
          </a:p>
          <a:p>
            <a:pPr algn="l"/>
            <a:endParaRPr lang="en-US" sz="3200" dirty="0"/>
          </a:p>
        </p:txBody>
      </p:sp>
      <p:sp>
        <p:nvSpPr>
          <p:cNvPr id="32" name="Rectangle 31">
            <a:extLst>
              <a:ext uri="{FF2B5EF4-FFF2-40B4-BE49-F238E27FC236}">
                <a16:creationId xmlns:a16="http://schemas.microsoft.com/office/drawing/2014/main" id="{1B51052F-E0AF-B143-A96A-6B20197E034C}"/>
              </a:ext>
            </a:extLst>
          </p:cNvPr>
          <p:cNvSpPr/>
          <p:nvPr/>
        </p:nvSpPr>
        <p:spPr bwMode="auto">
          <a:xfrm>
            <a:off x="11616373" y="7344366"/>
            <a:ext cx="10304714" cy="1120475"/>
          </a:xfrm>
          <a:prstGeom prst="rect">
            <a:avLst/>
          </a:prstGeom>
          <a:solidFill>
            <a:srgbClr val="FFC000"/>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4389438" rtl="0" eaLnBrk="1" fontAlgn="base" latinLnBrk="0" hangingPunct="1">
              <a:lnSpc>
                <a:spcPct val="100000"/>
              </a:lnSpc>
              <a:spcBef>
                <a:spcPct val="0"/>
              </a:spcBef>
              <a:spcAft>
                <a:spcPct val="0"/>
              </a:spcAft>
              <a:buClrTx/>
              <a:buSzTx/>
              <a:buFontTx/>
              <a:buNone/>
              <a:tabLst/>
            </a:pPr>
            <a:r>
              <a:rPr kumimoji="0" lang="en-US" sz="8600" b="0" i="0" u="none" strike="noStrike" cap="none" normalizeH="0" baseline="0" dirty="0">
                <a:ln>
                  <a:noFill/>
                </a:ln>
                <a:effectLst/>
                <a:latin typeface="Arial" pitchFamily="-108" charset="0"/>
              </a:rPr>
              <a:t>Materials &amp; Methods</a:t>
            </a:r>
          </a:p>
        </p:txBody>
      </p:sp>
      <p:sp>
        <p:nvSpPr>
          <p:cNvPr id="15" name="TextBox 14">
            <a:extLst>
              <a:ext uri="{FF2B5EF4-FFF2-40B4-BE49-F238E27FC236}">
                <a16:creationId xmlns:a16="http://schemas.microsoft.com/office/drawing/2014/main" id="{AA1D7414-CC68-9A4A-A898-57E17261F139}"/>
              </a:ext>
            </a:extLst>
          </p:cNvPr>
          <p:cNvSpPr txBox="1"/>
          <p:nvPr/>
        </p:nvSpPr>
        <p:spPr>
          <a:xfrm>
            <a:off x="11862396" y="8459298"/>
            <a:ext cx="10115457" cy="6986528"/>
          </a:xfrm>
          <a:prstGeom prst="rect">
            <a:avLst/>
          </a:prstGeom>
          <a:noFill/>
        </p:spPr>
        <p:txBody>
          <a:bodyPr wrap="square" rtlCol="0">
            <a:spAutoFit/>
          </a:bodyPr>
          <a:lstStyle/>
          <a:p>
            <a:pPr marL="457200" marR="0" lvl="0" indent="-45720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0" lang="en-US" sz="3200" b="1"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rPr>
              <a:t>Climbing Assay:</a:t>
            </a:r>
          </a:p>
          <a:p>
            <a:pPr marL="1143000" marR="0" lvl="1" indent="-68580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0" lang="en-US" sz="32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rPr>
              <a:t>Used to measure deficits in locomotion</a:t>
            </a:r>
          </a:p>
          <a:p>
            <a:pPr marL="1143000" marR="0" lvl="1" indent="-68580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0" lang="en-US" sz="32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rPr>
              <a:t>Measured the number of flies who traveled 8 cm in 12 seconds. </a:t>
            </a:r>
          </a:p>
          <a:p>
            <a:pPr marL="1143000" marR="0" lvl="1" indent="-68580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0" lang="en-US" sz="32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rPr>
              <a:t>Used 4-5 flies for each group. Repeated the measurement 5 times.</a:t>
            </a:r>
          </a:p>
          <a:p>
            <a:pPr marL="1143000" marR="0" lvl="1" indent="-68580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endParaRPr lang="en-US" sz="3200" dirty="0">
              <a:solidFill>
                <a:prstClr val="black"/>
              </a:solidFill>
            </a:endParaRPr>
          </a:p>
          <a:p>
            <a:pPr marL="457200" marR="0" lvl="0" indent="-45720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0" lang="en-US" sz="3200" b="1"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rPr>
              <a:t>Caspase Assay:</a:t>
            </a:r>
          </a:p>
          <a:p>
            <a:pPr marL="914400" marR="0" lvl="1" indent="-45720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0" lang="en-US" sz="32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rPr>
              <a:t>Used to measure caspase activity </a:t>
            </a:r>
          </a:p>
          <a:p>
            <a:pPr marL="914400" marR="0" lvl="1" indent="-45720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0" lang="en-US" sz="32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rPr>
              <a:t>Made supernatants using 16-18 dissected fly heads after two weeks of treatment</a:t>
            </a:r>
          </a:p>
          <a:p>
            <a:pPr marL="914400" marR="0" lvl="1" indent="-45720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lang="en-US" sz="3200" dirty="0">
                <a:solidFill>
                  <a:prstClr val="black"/>
                </a:solidFill>
              </a:rPr>
              <a:t>Total protein concentration ranged from 385.2 µg to 248.4 µg</a:t>
            </a:r>
            <a:endParaRPr kumimoji="0" lang="en-US" sz="32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endParaRPr>
          </a:p>
          <a:p>
            <a:pPr marL="914400" marR="0" lvl="1" indent="-45720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0" lang="en-US" sz="32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rPr>
              <a:t>Ran assay in a 96 well plate</a:t>
            </a:r>
          </a:p>
        </p:txBody>
      </p:sp>
      <p:sp>
        <p:nvSpPr>
          <p:cNvPr id="33" name="Rectangle 32">
            <a:extLst>
              <a:ext uri="{FF2B5EF4-FFF2-40B4-BE49-F238E27FC236}">
                <a16:creationId xmlns:a16="http://schemas.microsoft.com/office/drawing/2014/main" id="{BBD281BB-0659-8C48-A41C-AC3AA5D0B114}"/>
              </a:ext>
            </a:extLst>
          </p:cNvPr>
          <p:cNvSpPr/>
          <p:nvPr/>
        </p:nvSpPr>
        <p:spPr bwMode="auto">
          <a:xfrm>
            <a:off x="32692059" y="19753667"/>
            <a:ext cx="10319227" cy="1225464"/>
          </a:xfrm>
          <a:prstGeom prst="rect">
            <a:avLst/>
          </a:prstGeom>
          <a:solidFill>
            <a:srgbClr val="FFC000"/>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4389438" rtl="0" eaLnBrk="1" fontAlgn="base" latinLnBrk="0" hangingPunct="1">
              <a:lnSpc>
                <a:spcPct val="100000"/>
              </a:lnSpc>
              <a:spcBef>
                <a:spcPct val="0"/>
              </a:spcBef>
              <a:spcAft>
                <a:spcPct val="0"/>
              </a:spcAft>
              <a:buClrTx/>
              <a:buSzTx/>
              <a:buFontTx/>
              <a:buNone/>
              <a:tabLst/>
            </a:pPr>
            <a:r>
              <a:rPr kumimoji="0" lang="en-US" sz="8600" b="0" i="0" u="none" strike="noStrike" cap="none" normalizeH="0" baseline="0" dirty="0">
                <a:ln>
                  <a:noFill/>
                </a:ln>
                <a:effectLst/>
                <a:latin typeface="Arial" pitchFamily="-108" charset="0"/>
              </a:rPr>
              <a:t>Acknowledgments</a:t>
            </a:r>
          </a:p>
        </p:txBody>
      </p:sp>
      <p:sp>
        <p:nvSpPr>
          <p:cNvPr id="34" name="Rectangle 33">
            <a:extLst>
              <a:ext uri="{FF2B5EF4-FFF2-40B4-BE49-F238E27FC236}">
                <a16:creationId xmlns:a16="http://schemas.microsoft.com/office/drawing/2014/main" id="{348E901B-60FA-8E45-82A5-8A19EAF9BAF6}"/>
              </a:ext>
            </a:extLst>
          </p:cNvPr>
          <p:cNvSpPr/>
          <p:nvPr/>
        </p:nvSpPr>
        <p:spPr bwMode="auto">
          <a:xfrm>
            <a:off x="32715900" y="24078381"/>
            <a:ext cx="10285412" cy="1134102"/>
          </a:xfrm>
          <a:prstGeom prst="rect">
            <a:avLst/>
          </a:prstGeom>
          <a:solidFill>
            <a:srgbClr val="FFC000"/>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4389438" rtl="0" eaLnBrk="1" fontAlgn="base" latinLnBrk="0" hangingPunct="1">
              <a:lnSpc>
                <a:spcPct val="100000"/>
              </a:lnSpc>
              <a:spcBef>
                <a:spcPct val="0"/>
              </a:spcBef>
              <a:spcAft>
                <a:spcPct val="0"/>
              </a:spcAft>
              <a:buClrTx/>
              <a:buSzTx/>
              <a:buFontTx/>
              <a:buNone/>
              <a:tabLst/>
            </a:pPr>
            <a:r>
              <a:rPr lang="en-US" dirty="0">
                <a:latin typeface="Arial" pitchFamily="-108" charset="0"/>
              </a:rPr>
              <a:t>Sources</a:t>
            </a:r>
            <a:endParaRPr kumimoji="0" lang="en-US" sz="8600" b="0" i="0" u="none" strike="noStrike" cap="none" normalizeH="0" baseline="0" dirty="0">
              <a:ln>
                <a:noFill/>
              </a:ln>
              <a:effectLst/>
              <a:latin typeface="Arial" pitchFamily="-108" charset="0"/>
            </a:endParaRPr>
          </a:p>
        </p:txBody>
      </p:sp>
      <p:sp>
        <p:nvSpPr>
          <p:cNvPr id="17" name="TextBox 16">
            <a:extLst>
              <a:ext uri="{FF2B5EF4-FFF2-40B4-BE49-F238E27FC236}">
                <a16:creationId xmlns:a16="http://schemas.microsoft.com/office/drawing/2014/main" id="{DF18F519-C8A9-8346-9208-45ACB50BD87D}"/>
              </a:ext>
            </a:extLst>
          </p:cNvPr>
          <p:cNvSpPr txBox="1"/>
          <p:nvPr/>
        </p:nvSpPr>
        <p:spPr>
          <a:xfrm>
            <a:off x="32792098" y="8459298"/>
            <a:ext cx="10209214" cy="11418510"/>
          </a:xfrm>
          <a:prstGeom prst="rect">
            <a:avLst/>
          </a:prstGeom>
          <a:noFill/>
        </p:spPr>
        <p:txBody>
          <a:bodyPr wrap="square" rtlCol="0">
            <a:spAutoFit/>
          </a:bodyPr>
          <a:lstStyle/>
          <a:p>
            <a:pPr algn="l"/>
            <a:r>
              <a:rPr lang="en-US" sz="3200" b="1" u="sng" dirty="0"/>
              <a:t>Climbing Assay: </a:t>
            </a:r>
          </a:p>
          <a:p>
            <a:pPr algn="l"/>
            <a:r>
              <a:rPr lang="en-US" sz="3200" dirty="0"/>
              <a:t>Unexpectedly, all groups of AD performed better in the climbing assay than the groups of WT. While these results are unexpected, the climbing assay in this experiment was performed differently from previous studies. It is possible that the assay performed in this experiment was measuring some other behavior than climbing ability. However, no other studies have reported this phenomenon. </a:t>
            </a:r>
          </a:p>
          <a:p>
            <a:pPr algn="l"/>
            <a:endParaRPr lang="en-US" sz="3200" dirty="0"/>
          </a:p>
          <a:p>
            <a:pPr algn="l"/>
            <a:r>
              <a:rPr lang="en-US" sz="3200" b="1" u="sng" dirty="0"/>
              <a:t>Caspase Assay:</a:t>
            </a:r>
          </a:p>
          <a:p>
            <a:pPr algn="l"/>
            <a:r>
              <a:rPr lang="en-US" sz="3200" dirty="0"/>
              <a:t>CUR successfully reduced caspase activity in a dose dependent manner. However, the sample size is only 1, so additional replicates are needed to confirm results.</a:t>
            </a:r>
          </a:p>
          <a:p>
            <a:pPr algn="l"/>
            <a:endParaRPr lang="en-US" sz="3200" dirty="0"/>
          </a:p>
          <a:p>
            <a:pPr algn="l"/>
            <a:r>
              <a:rPr lang="en-US" sz="3200" b="1" u="sng" dirty="0"/>
              <a:t>In the Future:</a:t>
            </a:r>
          </a:p>
          <a:p>
            <a:pPr algn="l"/>
            <a:r>
              <a:rPr lang="en-US" sz="3200" dirty="0"/>
              <a:t>Future research should further investigate CUR’s impact on caspase activity in both </a:t>
            </a:r>
            <a:r>
              <a:rPr lang="en-US" sz="3200" i="1" dirty="0"/>
              <a:t>Drosophila</a:t>
            </a:r>
            <a:r>
              <a:rPr lang="en-US" sz="3200" dirty="0"/>
              <a:t> and murine models of AD. Replication of the caspase assay in </a:t>
            </a:r>
            <a:r>
              <a:rPr lang="en-US" sz="3200" i="1" dirty="0"/>
              <a:t>Drosophila</a:t>
            </a:r>
            <a:r>
              <a:rPr lang="en-US" sz="3200" dirty="0"/>
              <a:t> is needed to validate, or invalidate, my caspase assay results. Additionally, further investigation using murine models is needed to determine if CUR effectiveness is dependent on species.</a:t>
            </a:r>
          </a:p>
        </p:txBody>
      </p:sp>
      <p:sp>
        <p:nvSpPr>
          <p:cNvPr id="36" name="Rectangle 35">
            <a:extLst>
              <a:ext uri="{FF2B5EF4-FFF2-40B4-BE49-F238E27FC236}">
                <a16:creationId xmlns:a16="http://schemas.microsoft.com/office/drawing/2014/main" id="{3C1D5AF3-E878-854F-8E1D-6692863F56EA}"/>
              </a:ext>
            </a:extLst>
          </p:cNvPr>
          <p:cNvSpPr/>
          <p:nvPr/>
        </p:nvSpPr>
        <p:spPr bwMode="auto">
          <a:xfrm>
            <a:off x="22184192" y="26262391"/>
            <a:ext cx="10264775" cy="1134102"/>
          </a:xfrm>
          <a:prstGeom prst="rect">
            <a:avLst/>
          </a:prstGeom>
          <a:solidFill>
            <a:srgbClr val="FFC000"/>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4389438" rtl="0" eaLnBrk="1" fontAlgn="base" latinLnBrk="0" hangingPunct="1">
              <a:lnSpc>
                <a:spcPct val="100000"/>
              </a:lnSpc>
              <a:spcBef>
                <a:spcPct val="0"/>
              </a:spcBef>
              <a:spcAft>
                <a:spcPct val="0"/>
              </a:spcAft>
              <a:buClrTx/>
              <a:buSzTx/>
              <a:buFontTx/>
              <a:buNone/>
              <a:tabLst/>
            </a:pPr>
            <a:r>
              <a:rPr lang="en-US" dirty="0">
                <a:latin typeface="Arial" pitchFamily="-108" charset="0"/>
              </a:rPr>
              <a:t>Discussion</a:t>
            </a:r>
            <a:endParaRPr kumimoji="0" lang="en-US" sz="8600" b="0" i="0" u="none" strike="noStrike" cap="none" normalizeH="0" baseline="0" dirty="0">
              <a:ln>
                <a:noFill/>
              </a:ln>
              <a:effectLst/>
              <a:latin typeface="Arial" pitchFamily="-108" charset="0"/>
            </a:endParaRPr>
          </a:p>
        </p:txBody>
      </p:sp>
      <p:sp>
        <p:nvSpPr>
          <p:cNvPr id="35" name="Rectangle 34">
            <a:extLst>
              <a:ext uri="{FF2B5EF4-FFF2-40B4-BE49-F238E27FC236}">
                <a16:creationId xmlns:a16="http://schemas.microsoft.com/office/drawing/2014/main" id="{39282997-6383-4D22-B4DA-E46A5E267242}"/>
              </a:ext>
            </a:extLst>
          </p:cNvPr>
          <p:cNvSpPr/>
          <p:nvPr/>
        </p:nvSpPr>
        <p:spPr bwMode="auto">
          <a:xfrm>
            <a:off x="22166254" y="7375200"/>
            <a:ext cx="10304714" cy="1084098"/>
          </a:xfrm>
          <a:prstGeom prst="rect">
            <a:avLst/>
          </a:prstGeom>
          <a:solidFill>
            <a:srgbClr val="FFC000"/>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4389438" rtl="0" eaLnBrk="1" fontAlgn="base" latinLnBrk="0" hangingPunct="1">
              <a:lnSpc>
                <a:spcPct val="100000"/>
              </a:lnSpc>
              <a:spcBef>
                <a:spcPct val="0"/>
              </a:spcBef>
              <a:spcAft>
                <a:spcPct val="0"/>
              </a:spcAft>
              <a:buClrTx/>
              <a:buSzTx/>
              <a:buFontTx/>
              <a:buNone/>
              <a:tabLst/>
            </a:pPr>
            <a:r>
              <a:rPr kumimoji="0" lang="en-US" sz="8600" b="0" i="0" u="none" strike="noStrike" cap="none" normalizeH="0" baseline="0" dirty="0">
                <a:ln>
                  <a:noFill/>
                </a:ln>
                <a:effectLst/>
                <a:latin typeface="Arial" pitchFamily="-108" charset="0"/>
              </a:rPr>
              <a:t>Results</a:t>
            </a:r>
          </a:p>
        </p:txBody>
      </p:sp>
      <p:sp>
        <p:nvSpPr>
          <p:cNvPr id="16" name="TextBox 15">
            <a:extLst>
              <a:ext uri="{FF2B5EF4-FFF2-40B4-BE49-F238E27FC236}">
                <a16:creationId xmlns:a16="http://schemas.microsoft.com/office/drawing/2014/main" id="{C65F1C45-6144-4AF0-92E9-26F5B3DD3994}"/>
              </a:ext>
            </a:extLst>
          </p:cNvPr>
          <p:cNvSpPr txBox="1"/>
          <p:nvPr/>
        </p:nvSpPr>
        <p:spPr>
          <a:xfrm>
            <a:off x="11887819" y="23228657"/>
            <a:ext cx="9889112" cy="1015663"/>
          </a:xfrm>
          <a:prstGeom prst="rect">
            <a:avLst/>
          </a:prstGeom>
          <a:noFill/>
        </p:spPr>
        <p:txBody>
          <a:bodyPr wrap="square" rtlCol="0">
            <a:spAutoFit/>
          </a:bodyPr>
          <a:lstStyle/>
          <a:p>
            <a:pPr algn="l"/>
            <a:r>
              <a:rPr lang="en-US" sz="2000" b="1" dirty="0"/>
              <a:t>Figure 1:</a:t>
            </a:r>
            <a:r>
              <a:rPr lang="en-US" sz="2000" dirty="0"/>
              <a:t> Each group of adult flies were fed one of the four media types. Day 0 is the first day of exposure. Both concentrations of CUR did impact survivorship (p&gt;0.05) (n= 21 per group).</a:t>
            </a:r>
          </a:p>
        </p:txBody>
      </p:sp>
      <p:sp>
        <p:nvSpPr>
          <p:cNvPr id="20" name="TextBox 19">
            <a:extLst>
              <a:ext uri="{FF2B5EF4-FFF2-40B4-BE49-F238E27FC236}">
                <a16:creationId xmlns:a16="http://schemas.microsoft.com/office/drawing/2014/main" id="{CEF4E1A7-A322-4B00-B4B9-B09FCE2E4AF8}"/>
              </a:ext>
            </a:extLst>
          </p:cNvPr>
          <p:cNvSpPr txBox="1"/>
          <p:nvPr/>
        </p:nvSpPr>
        <p:spPr>
          <a:xfrm>
            <a:off x="11723228" y="31133591"/>
            <a:ext cx="10258886" cy="1015663"/>
          </a:xfrm>
          <a:prstGeom prst="rect">
            <a:avLst/>
          </a:prstGeom>
          <a:noFill/>
        </p:spPr>
        <p:txBody>
          <a:bodyPr wrap="square" rtlCol="0">
            <a:spAutoFit/>
          </a:bodyPr>
          <a:lstStyle/>
          <a:p>
            <a:pPr algn="l"/>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rPr>
              <a:t>Figure 2:</a:t>
            </a:r>
            <a:r>
              <a:rPr kumimoji="0" lang="en-US" sz="20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rPr>
              <a:t> Each group of flies were fed one of the four media types. Day 0 is 15 days after the first emergence. Both concentrations of CUR did not impact survivorship  (p&gt;0.05) (n=21 per group).</a:t>
            </a:r>
            <a:endParaRPr lang="en-US" sz="2000" dirty="0"/>
          </a:p>
        </p:txBody>
      </p:sp>
      <p:sp>
        <p:nvSpPr>
          <p:cNvPr id="21" name="TextBox 20">
            <a:extLst>
              <a:ext uri="{FF2B5EF4-FFF2-40B4-BE49-F238E27FC236}">
                <a16:creationId xmlns:a16="http://schemas.microsoft.com/office/drawing/2014/main" id="{FBC865AC-75EE-4716-A92C-52F28D668BF7}"/>
              </a:ext>
            </a:extLst>
          </p:cNvPr>
          <p:cNvSpPr txBox="1"/>
          <p:nvPr/>
        </p:nvSpPr>
        <p:spPr>
          <a:xfrm>
            <a:off x="22298482" y="15615357"/>
            <a:ext cx="10132312" cy="1631216"/>
          </a:xfrm>
          <a:prstGeom prst="rect">
            <a:avLst/>
          </a:prstGeom>
          <a:noFill/>
        </p:spPr>
        <p:txBody>
          <a:bodyPr wrap="square" rtlCol="0">
            <a:spAutoFit/>
          </a:bodyPr>
          <a:lstStyle/>
          <a:p>
            <a:r>
              <a:rPr lang="en-US" sz="2000" b="1" dirty="0"/>
              <a:t>Figure 3:</a:t>
            </a:r>
            <a:r>
              <a:rPr lang="en-US" sz="2000" dirty="0"/>
              <a:t> Average of n=5 shown. Mutant AD flies fed a high concentration of CUR performed better than WT flies (p&lt;0.001). Mutant AD flies fed standard media with 5% ethanol performed better than WT flies (p&lt;0.05). Mutant AD flies fed plain standard media performed better than the WT flies (p&lt;0.05). No difference between mutant AD flies and WT flies fed a low concentration of CUR (p&gt;0.05).</a:t>
            </a:r>
          </a:p>
        </p:txBody>
      </p:sp>
      <p:sp>
        <p:nvSpPr>
          <p:cNvPr id="22" name="TextBox 21">
            <a:extLst>
              <a:ext uri="{FF2B5EF4-FFF2-40B4-BE49-F238E27FC236}">
                <a16:creationId xmlns:a16="http://schemas.microsoft.com/office/drawing/2014/main" id="{5BDBC42F-B635-E644-9150-B946E9C1CACD}"/>
              </a:ext>
            </a:extLst>
          </p:cNvPr>
          <p:cNvSpPr txBox="1"/>
          <p:nvPr/>
        </p:nvSpPr>
        <p:spPr>
          <a:xfrm>
            <a:off x="22244838" y="25786730"/>
            <a:ext cx="10147310" cy="400110"/>
          </a:xfrm>
          <a:prstGeom prst="rect">
            <a:avLst/>
          </a:prstGeom>
          <a:noFill/>
        </p:spPr>
        <p:txBody>
          <a:bodyPr wrap="square" rtlCol="0">
            <a:spAutoFit/>
          </a:bodyPr>
          <a:lstStyle/>
          <a:p>
            <a:r>
              <a:rPr lang="en-US" sz="2000" b="1" dirty="0"/>
              <a:t>Figure 4: </a:t>
            </a:r>
            <a:r>
              <a:rPr lang="en-US" sz="2000" dirty="0"/>
              <a:t>Absorbance values divided by protein concentration of samples (n=1). </a:t>
            </a:r>
          </a:p>
        </p:txBody>
      </p:sp>
      <p:sp>
        <p:nvSpPr>
          <p:cNvPr id="23" name="TextBox 22">
            <a:extLst>
              <a:ext uri="{FF2B5EF4-FFF2-40B4-BE49-F238E27FC236}">
                <a16:creationId xmlns:a16="http://schemas.microsoft.com/office/drawing/2014/main" id="{034228FC-E892-1249-BF69-EF3F9CE59CCE}"/>
              </a:ext>
            </a:extLst>
          </p:cNvPr>
          <p:cNvSpPr txBox="1"/>
          <p:nvPr/>
        </p:nvSpPr>
        <p:spPr>
          <a:xfrm>
            <a:off x="32990790" y="21005262"/>
            <a:ext cx="9775508" cy="3046988"/>
          </a:xfrm>
          <a:prstGeom prst="rect">
            <a:avLst/>
          </a:prstGeom>
          <a:noFill/>
        </p:spPr>
        <p:txBody>
          <a:bodyPr wrap="square" rtlCol="0">
            <a:spAutoFit/>
          </a:bodyPr>
          <a:lstStyle/>
          <a:p>
            <a:r>
              <a:rPr lang="en-US" sz="3200" dirty="0"/>
              <a:t>I am grateful for Dr. Paul </a:t>
            </a:r>
            <a:r>
              <a:rPr lang="en-US" sz="3200" dirty="0" err="1"/>
              <a:t>Deeble</a:t>
            </a:r>
            <a:r>
              <a:rPr lang="en-US" sz="3200" dirty="0"/>
              <a:t>, the Biology Department, and the Chemistry Department for their support and mentorship throughout my research. I would also like to acknowledge </a:t>
            </a:r>
            <a:r>
              <a:rPr lang="en-US" sz="3200" dirty="0" err="1"/>
              <a:t>Brionny</a:t>
            </a:r>
            <a:r>
              <a:rPr lang="en-US" sz="3200" dirty="0"/>
              <a:t> Brown (‘22) for her previous research which aided in the development of this project. </a:t>
            </a:r>
          </a:p>
        </p:txBody>
      </p:sp>
      <p:graphicFrame>
        <p:nvGraphicFramePr>
          <p:cNvPr id="39" name="Chart 38">
            <a:extLst>
              <a:ext uri="{FF2B5EF4-FFF2-40B4-BE49-F238E27FC236}">
                <a16:creationId xmlns:a16="http://schemas.microsoft.com/office/drawing/2014/main" id="{2EFF5858-6531-4AF1-9952-5E40D4292BCA}"/>
              </a:ext>
            </a:extLst>
          </p:cNvPr>
          <p:cNvGraphicFramePr>
            <a:graphicFrameLocks/>
          </p:cNvGraphicFramePr>
          <p:nvPr>
            <p:extLst>
              <p:ext uri="{D42A27DB-BD31-4B8C-83A1-F6EECF244321}">
                <p14:modId xmlns:p14="http://schemas.microsoft.com/office/powerpoint/2010/main" val="193088001"/>
              </p:ext>
            </p:extLst>
          </p:nvPr>
        </p:nvGraphicFramePr>
        <p:xfrm>
          <a:off x="11905146" y="26153764"/>
          <a:ext cx="9782298" cy="5071071"/>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40" name="Chart 39">
            <a:extLst>
              <a:ext uri="{FF2B5EF4-FFF2-40B4-BE49-F238E27FC236}">
                <a16:creationId xmlns:a16="http://schemas.microsoft.com/office/drawing/2014/main" id="{5D4960D0-411D-4AC7-8ABF-BDE15184ED61}"/>
              </a:ext>
            </a:extLst>
          </p:cNvPr>
          <p:cNvGraphicFramePr>
            <a:graphicFrameLocks/>
          </p:cNvGraphicFramePr>
          <p:nvPr>
            <p:extLst>
              <p:ext uri="{D42A27DB-BD31-4B8C-83A1-F6EECF244321}">
                <p14:modId xmlns:p14="http://schemas.microsoft.com/office/powerpoint/2010/main" val="1361290627"/>
              </p:ext>
            </p:extLst>
          </p:nvPr>
        </p:nvGraphicFramePr>
        <p:xfrm>
          <a:off x="11779281" y="17995803"/>
          <a:ext cx="9811451" cy="5197169"/>
        </p:xfrm>
        <a:graphic>
          <a:graphicData uri="http://schemas.openxmlformats.org/drawingml/2006/chart">
            <c:chart xmlns:c="http://schemas.openxmlformats.org/drawingml/2006/chart" xmlns:r="http://schemas.openxmlformats.org/officeDocument/2006/relationships" r:id="rId8"/>
          </a:graphicData>
        </a:graphic>
      </p:graphicFrame>
      <p:graphicFrame>
        <p:nvGraphicFramePr>
          <p:cNvPr id="41" name="Chart 40">
            <a:extLst>
              <a:ext uri="{FF2B5EF4-FFF2-40B4-BE49-F238E27FC236}">
                <a16:creationId xmlns:a16="http://schemas.microsoft.com/office/drawing/2014/main" id="{E0F36B61-663D-9141-9C33-2EFB81285E87}"/>
              </a:ext>
            </a:extLst>
          </p:cNvPr>
          <p:cNvGraphicFramePr>
            <a:graphicFrameLocks/>
          </p:cNvGraphicFramePr>
          <p:nvPr>
            <p:extLst>
              <p:ext uri="{D42A27DB-BD31-4B8C-83A1-F6EECF244321}">
                <p14:modId xmlns:p14="http://schemas.microsoft.com/office/powerpoint/2010/main" val="2229828637"/>
              </p:ext>
            </p:extLst>
          </p:nvPr>
        </p:nvGraphicFramePr>
        <p:xfrm>
          <a:off x="22144681" y="20856814"/>
          <a:ext cx="9762570" cy="5106593"/>
        </p:xfrm>
        <a:graphic>
          <a:graphicData uri="http://schemas.openxmlformats.org/drawingml/2006/chart">
            <c:chart xmlns:c="http://schemas.openxmlformats.org/drawingml/2006/chart" xmlns:r="http://schemas.openxmlformats.org/officeDocument/2006/relationships" r:id="rId9"/>
          </a:graphicData>
        </a:graphic>
      </p:graphicFrame>
      <p:sp>
        <p:nvSpPr>
          <p:cNvPr id="24" name="TextBox 23">
            <a:extLst>
              <a:ext uri="{FF2B5EF4-FFF2-40B4-BE49-F238E27FC236}">
                <a16:creationId xmlns:a16="http://schemas.microsoft.com/office/drawing/2014/main" id="{9134AA9D-7770-4B89-9A74-F01B4958EE77}"/>
              </a:ext>
            </a:extLst>
          </p:cNvPr>
          <p:cNvSpPr txBox="1"/>
          <p:nvPr/>
        </p:nvSpPr>
        <p:spPr>
          <a:xfrm>
            <a:off x="22444536" y="27619926"/>
            <a:ext cx="10210337" cy="4524315"/>
          </a:xfrm>
          <a:prstGeom prst="rect">
            <a:avLst/>
          </a:prstGeom>
          <a:noFill/>
        </p:spPr>
        <p:txBody>
          <a:bodyPr wrap="square" rtlCol="0">
            <a:spAutoFit/>
          </a:bodyPr>
          <a:lstStyle/>
          <a:p>
            <a:pPr algn="l"/>
            <a:r>
              <a:rPr lang="en-US" sz="3200" b="1" u="sng" dirty="0"/>
              <a:t>Survival Assays:</a:t>
            </a:r>
          </a:p>
          <a:p>
            <a:pPr algn="l"/>
            <a:r>
              <a:rPr lang="en-US" sz="3200" dirty="0"/>
              <a:t>CUR did not impact lifespan deficits in the AD mutated flies. It is possible that this is due to limited sample sizes. However, a study performed by Wang et al. also found that curcumin had no impact on survivorship in Drosophila.</a:t>
            </a:r>
            <a:r>
              <a:rPr lang="en-US" sz="3200" baseline="30000" dirty="0"/>
              <a:t>8</a:t>
            </a:r>
            <a:r>
              <a:rPr lang="en-US" sz="3200" dirty="0"/>
              <a:t> Many other studies have demonstrated CUR’s positive effect on AD by using murine models. So, it is possible that CUR is more effective in mammals than it is for the Drosophila models of AD.</a:t>
            </a:r>
            <a:r>
              <a:rPr lang="en-US" sz="3200" baseline="30000" dirty="0"/>
              <a:t>9</a:t>
            </a:r>
          </a:p>
        </p:txBody>
      </p:sp>
      <p:sp>
        <p:nvSpPr>
          <p:cNvPr id="18" name="TextBox 17">
            <a:extLst>
              <a:ext uri="{FF2B5EF4-FFF2-40B4-BE49-F238E27FC236}">
                <a16:creationId xmlns:a16="http://schemas.microsoft.com/office/drawing/2014/main" id="{DB5035CC-B02D-468C-821D-3001A1637394}"/>
              </a:ext>
            </a:extLst>
          </p:cNvPr>
          <p:cNvSpPr txBox="1"/>
          <p:nvPr/>
        </p:nvSpPr>
        <p:spPr>
          <a:xfrm>
            <a:off x="32881252" y="25432693"/>
            <a:ext cx="9974898" cy="7161465"/>
          </a:xfrm>
          <a:prstGeom prst="rect">
            <a:avLst/>
          </a:prstGeom>
          <a:noFill/>
        </p:spPr>
        <p:txBody>
          <a:bodyPr wrap="square" rtlCol="0">
            <a:spAutoFit/>
          </a:bodyPr>
          <a:lstStyle/>
          <a:p>
            <a:pPr marL="514350" marR="0" indent="-514350" algn="l">
              <a:spcBef>
                <a:spcPts val="0"/>
              </a:spcBef>
              <a:spcAft>
                <a:spcPts val="0"/>
              </a:spcAft>
              <a:buFont typeface="+mj-lt"/>
              <a:buAutoNum type="arabicPeriod"/>
            </a:pPr>
            <a:r>
              <a:rPr lang="en-US" sz="1600" dirty="0">
                <a:effectLst/>
                <a:latin typeface="+mn-lt"/>
                <a:ea typeface="Calibri" panose="020F0502020204030204" pitchFamily="34" charset="0"/>
                <a:cs typeface="Times New Roman" panose="02020603050405020304" pitchFamily="18" charset="0"/>
              </a:rPr>
              <a:t>Plociennik, A., </a:t>
            </a:r>
            <a:r>
              <a:rPr lang="en-US" sz="1600" dirty="0" err="1">
                <a:effectLst/>
                <a:latin typeface="+mn-lt"/>
                <a:ea typeface="Calibri" panose="020F0502020204030204" pitchFamily="34" charset="0"/>
                <a:cs typeface="Times New Roman" panose="02020603050405020304" pitchFamily="18" charset="0"/>
              </a:rPr>
              <a:t>Prendecki</a:t>
            </a:r>
            <a:r>
              <a:rPr lang="en-US" sz="1600" dirty="0">
                <a:effectLst/>
                <a:latin typeface="+mn-lt"/>
                <a:ea typeface="Calibri" panose="020F0502020204030204" pitchFamily="34" charset="0"/>
                <a:cs typeface="Times New Roman" panose="02020603050405020304" pitchFamily="18" charset="0"/>
              </a:rPr>
              <a:t> M., Ewelina, Z., Marcin S., and </a:t>
            </a:r>
            <a:r>
              <a:rPr lang="en-US" sz="1600" dirty="0" err="1">
                <a:effectLst/>
                <a:latin typeface="+mn-lt"/>
                <a:ea typeface="Calibri" panose="020F0502020204030204" pitchFamily="34" charset="0"/>
                <a:cs typeface="Times New Roman" panose="02020603050405020304" pitchFamily="18" charset="0"/>
              </a:rPr>
              <a:t>Dorszewska</a:t>
            </a:r>
            <a:r>
              <a:rPr lang="en-US" sz="1600" dirty="0">
                <a:effectLst/>
                <a:latin typeface="+mn-lt"/>
                <a:ea typeface="Calibri" panose="020F0502020204030204" pitchFamily="34" charset="0"/>
                <a:cs typeface="Times New Roman" panose="02020603050405020304" pitchFamily="18" charset="0"/>
              </a:rPr>
              <a:t>, J. “Activated Caspase-3 and Neurodegeneration and Synaptic Plasticity in Alzheimer’s Disease.” Advances in Alzheimer’s Disease, vol. 04, 03 (2015), 10.4236/aad.2015.43007</a:t>
            </a:r>
          </a:p>
          <a:p>
            <a:pPr marL="514350" marR="0" indent="-514350" algn="l">
              <a:spcBef>
                <a:spcPts val="0"/>
              </a:spcBef>
              <a:spcAft>
                <a:spcPts val="0"/>
              </a:spcAft>
              <a:buFont typeface="+mj-lt"/>
              <a:buAutoNum type="arabicPeriod"/>
            </a:pPr>
            <a:r>
              <a:rPr lang="en-US" sz="1600" dirty="0">
                <a:effectLst/>
                <a:latin typeface="+mn-lt"/>
                <a:ea typeface="Calibri" panose="020F0502020204030204" pitchFamily="34" charset="0"/>
                <a:cs typeface="Times New Roman" panose="02020603050405020304" pitchFamily="18" charset="0"/>
              </a:rPr>
              <a:t>Tang, M. and </a:t>
            </a:r>
            <a:r>
              <a:rPr lang="en-US" sz="1600" dirty="0" err="1">
                <a:effectLst/>
                <a:latin typeface="+mn-lt"/>
                <a:ea typeface="Calibri" panose="020F0502020204030204" pitchFamily="34" charset="0"/>
                <a:cs typeface="Times New Roman" panose="02020603050405020304" pitchFamily="18" charset="0"/>
              </a:rPr>
              <a:t>Taghibiglou</a:t>
            </a:r>
            <a:r>
              <a:rPr lang="en-US" sz="1600" dirty="0">
                <a:effectLst/>
                <a:latin typeface="+mn-lt"/>
                <a:ea typeface="Calibri" panose="020F0502020204030204" pitchFamily="34" charset="0"/>
                <a:cs typeface="Times New Roman" panose="02020603050405020304" pitchFamily="18" charset="0"/>
              </a:rPr>
              <a:t>, C. “The Mechanisms of Action of Curcumin in Alzheimer’s Disease.” Journal of Alzheimer’s Disease, vol. 58, 4 (2017), 10.3233/JAD-170188</a:t>
            </a:r>
          </a:p>
          <a:p>
            <a:pPr marL="514350" marR="0" indent="-514350" algn="l">
              <a:spcBef>
                <a:spcPts val="0"/>
              </a:spcBef>
              <a:spcAft>
                <a:spcPts val="0"/>
              </a:spcAft>
              <a:buFont typeface="+mj-lt"/>
              <a:buAutoNum type="arabicPeriod"/>
            </a:pPr>
            <a:r>
              <a:rPr lang="en-US" sz="1600" dirty="0" err="1">
                <a:effectLst/>
                <a:latin typeface="+mn-lt"/>
                <a:ea typeface="Calibri" panose="020F0502020204030204" pitchFamily="34" charset="0"/>
                <a:cs typeface="Times New Roman" panose="02020603050405020304" pitchFamily="18" charset="0"/>
              </a:rPr>
              <a:t>Abdollahi</a:t>
            </a:r>
            <a:r>
              <a:rPr lang="en-US" sz="1600" dirty="0">
                <a:effectLst/>
                <a:latin typeface="+mn-lt"/>
                <a:ea typeface="Calibri" panose="020F0502020204030204" pitchFamily="34" charset="0"/>
                <a:cs typeface="Times New Roman" panose="02020603050405020304" pitchFamily="18" charset="0"/>
              </a:rPr>
              <a:t>, M., </a:t>
            </a:r>
            <a:r>
              <a:rPr lang="en-US" sz="1600" dirty="0" err="1">
                <a:effectLst/>
                <a:latin typeface="+mn-lt"/>
                <a:ea typeface="Calibri" panose="020F0502020204030204" pitchFamily="34" charset="0"/>
                <a:cs typeface="Times New Roman" panose="02020603050405020304" pitchFamily="18" charset="0"/>
              </a:rPr>
              <a:t>Ziaee</a:t>
            </a:r>
            <a:r>
              <a:rPr lang="en-US" sz="1600" dirty="0">
                <a:effectLst/>
                <a:latin typeface="+mn-lt"/>
                <a:ea typeface="Calibri" panose="020F0502020204030204" pitchFamily="34" charset="0"/>
                <a:cs typeface="Times New Roman" panose="02020603050405020304" pitchFamily="18" charset="0"/>
              </a:rPr>
              <a:t>, M., Khan, F., </a:t>
            </a:r>
            <a:r>
              <a:rPr lang="en-US" sz="1600" dirty="0" err="1">
                <a:effectLst/>
                <a:latin typeface="+mn-lt"/>
                <a:ea typeface="Calibri" panose="020F0502020204030204" pitchFamily="34" charset="0"/>
                <a:cs typeface="Times New Roman" panose="02020603050405020304" pitchFamily="18" charset="0"/>
              </a:rPr>
              <a:t>Hassani</a:t>
            </a:r>
            <a:r>
              <a:rPr lang="en-US" sz="1600" dirty="0">
                <a:effectLst/>
                <a:latin typeface="+mn-lt"/>
                <a:ea typeface="Calibri" panose="020F0502020204030204" pitchFamily="34" charset="0"/>
                <a:cs typeface="Times New Roman" panose="02020603050405020304" pitchFamily="18" charset="0"/>
              </a:rPr>
              <a:t>, S., </a:t>
            </a:r>
            <a:r>
              <a:rPr lang="en-US" sz="1600" dirty="0" err="1">
                <a:effectLst/>
                <a:latin typeface="+mn-lt"/>
                <a:ea typeface="Calibri" panose="020F0502020204030204" pitchFamily="34" charset="0"/>
                <a:cs typeface="Times New Roman" panose="02020603050405020304" pitchFamily="18" charset="0"/>
              </a:rPr>
              <a:t>Momtaz</a:t>
            </a:r>
            <a:r>
              <a:rPr lang="en-US" sz="1600" dirty="0">
                <a:effectLst/>
                <a:latin typeface="+mn-lt"/>
                <a:ea typeface="Calibri" panose="020F0502020204030204" pitchFamily="34" charset="0"/>
                <a:cs typeface="Times New Roman" panose="02020603050405020304" pitchFamily="18" charset="0"/>
              </a:rPr>
              <a:t>, S. “Cinnamon, a promising prospect towards Alzheimer’s disease.” </a:t>
            </a:r>
            <a:r>
              <a:rPr lang="en-US" sz="1600" i="1" dirty="0">
                <a:effectLst/>
                <a:latin typeface="+mn-lt"/>
                <a:ea typeface="Calibri" panose="020F0502020204030204" pitchFamily="34" charset="0"/>
                <a:cs typeface="Times New Roman" panose="02020603050405020304" pitchFamily="18" charset="0"/>
              </a:rPr>
              <a:t>Pharmacological Research</a:t>
            </a:r>
            <a:r>
              <a:rPr lang="en-US" sz="1600" dirty="0">
                <a:effectLst/>
                <a:latin typeface="+mn-lt"/>
                <a:ea typeface="Calibri" panose="020F0502020204030204" pitchFamily="34" charset="0"/>
                <a:cs typeface="Times New Roman" panose="02020603050405020304" pitchFamily="18" charset="0"/>
              </a:rPr>
              <a:t>, vol. 130 (2018), 10.1016/j.phrs.2017.12.011</a:t>
            </a:r>
          </a:p>
          <a:p>
            <a:pPr marL="514350" marR="0" indent="-514350" algn="l">
              <a:spcBef>
                <a:spcPts val="0"/>
              </a:spcBef>
              <a:spcAft>
                <a:spcPts val="0"/>
              </a:spcAft>
              <a:buFont typeface="+mj-lt"/>
              <a:buAutoNum type="arabicPeriod"/>
            </a:pPr>
            <a:r>
              <a:rPr lang="en-US" sz="1600" dirty="0">
                <a:effectLst/>
                <a:latin typeface="+mn-lt"/>
                <a:ea typeface="Calibri" panose="020F0502020204030204" pitchFamily="34" charset="0"/>
                <a:cs typeface="Times New Roman" panose="02020603050405020304" pitchFamily="18" charset="0"/>
              </a:rPr>
              <a:t>Zheng, K., </a:t>
            </a:r>
            <a:r>
              <a:rPr lang="en-US" sz="1600" dirty="0" err="1">
                <a:effectLst/>
                <a:latin typeface="+mn-lt"/>
                <a:ea typeface="Calibri" panose="020F0502020204030204" pitchFamily="34" charset="0"/>
                <a:cs typeface="Times New Roman" panose="02020603050405020304" pitchFamily="18" charset="0"/>
              </a:rPr>
              <a:t>Xiaoman</a:t>
            </a:r>
            <a:r>
              <a:rPr lang="en-US" sz="1600" dirty="0">
                <a:effectLst/>
                <a:latin typeface="+mn-lt"/>
                <a:ea typeface="Calibri" panose="020F0502020204030204" pitchFamily="34" charset="0"/>
                <a:cs typeface="Times New Roman" panose="02020603050405020304" pitchFamily="18" charset="0"/>
              </a:rPr>
              <a:t>, Dai., Xiao, N., Wu, X., Wei, Z., Fang, W., Zhu, Y., Zhang, J., Chen, X. “Curcumin Ameliorates Memory Decline via Inhibiting BACE1 Expression and </a:t>
            </a:r>
            <a:r>
              <a:rPr lang="el-GR" sz="1600" dirty="0">
                <a:effectLst/>
                <a:latin typeface="+mn-lt"/>
                <a:ea typeface="Calibri" panose="020F0502020204030204" pitchFamily="34" charset="0"/>
                <a:cs typeface="Times New Roman" panose="02020603050405020304" pitchFamily="18" charset="0"/>
              </a:rPr>
              <a:t>β-</a:t>
            </a:r>
            <a:r>
              <a:rPr lang="en-US" sz="1600" dirty="0">
                <a:effectLst/>
                <a:latin typeface="+mn-lt"/>
                <a:ea typeface="Calibri" panose="020F0502020204030204" pitchFamily="34" charset="0"/>
                <a:cs typeface="Times New Roman" panose="02020603050405020304" pitchFamily="18" charset="0"/>
              </a:rPr>
              <a:t>Amyloid Pathology in 5×FAD Transgenic Mice.” Molecular Neurobiology, vol. 54, 3 (2017), 10.1007/s12035-016-9802-9</a:t>
            </a:r>
          </a:p>
          <a:p>
            <a:pPr marL="514350" marR="0" indent="-514350" algn="l">
              <a:spcBef>
                <a:spcPts val="0"/>
              </a:spcBef>
              <a:spcAft>
                <a:spcPts val="0"/>
              </a:spcAft>
              <a:buFont typeface="+mj-lt"/>
              <a:buAutoNum type="arabicPeriod"/>
            </a:pPr>
            <a:r>
              <a:rPr lang="en-US" sz="1600" dirty="0" err="1">
                <a:effectLst/>
                <a:latin typeface="+mn-lt"/>
                <a:ea typeface="Calibri" panose="020F0502020204030204" pitchFamily="34" charset="0"/>
                <a:cs typeface="Times New Roman" panose="02020603050405020304" pitchFamily="18" charset="0"/>
              </a:rPr>
              <a:t>Oyetayo</a:t>
            </a:r>
            <a:r>
              <a:rPr lang="en-US" sz="1600" dirty="0">
                <a:effectLst/>
                <a:latin typeface="+mn-lt"/>
                <a:ea typeface="Calibri" panose="020F0502020204030204" pitchFamily="34" charset="0"/>
                <a:cs typeface="Times New Roman" panose="02020603050405020304" pitchFamily="18" charset="0"/>
              </a:rPr>
              <a:t>, B., </a:t>
            </a:r>
            <a:r>
              <a:rPr lang="en-US" sz="1600" dirty="0" err="1">
                <a:effectLst/>
                <a:latin typeface="+mn-lt"/>
                <a:ea typeface="Calibri" panose="020F0502020204030204" pitchFamily="34" charset="0"/>
                <a:cs typeface="Times New Roman" panose="02020603050405020304" pitchFamily="18" charset="0"/>
              </a:rPr>
              <a:t>Abolaji</a:t>
            </a:r>
            <a:r>
              <a:rPr lang="en-US" sz="1600" dirty="0">
                <a:effectLst/>
                <a:latin typeface="+mn-lt"/>
                <a:ea typeface="Calibri" panose="020F0502020204030204" pitchFamily="34" charset="0"/>
                <a:cs typeface="Times New Roman" panose="02020603050405020304" pitchFamily="18" charset="0"/>
              </a:rPr>
              <a:t>, A., </a:t>
            </a:r>
            <a:r>
              <a:rPr lang="en-US" sz="1600" dirty="0" err="1">
                <a:effectLst/>
                <a:latin typeface="+mn-lt"/>
                <a:ea typeface="Calibri" panose="020F0502020204030204" pitchFamily="34" charset="0"/>
                <a:cs typeface="Times New Roman" panose="02020603050405020304" pitchFamily="18" charset="0"/>
              </a:rPr>
              <a:t>Fasae</a:t>
            </a:r>
            <a:r>
              <a:rPr lang="en-US" sz="1600" dirty="0">
                <a:effectLst/>
                <a:latin typeface="+mn-lt"/>
                <a:ea typeface="Calibri" panose="020F0502020204030204" pitchFamily="34" charset="0"/>
                <a:cs typeface="Times New Roman" panose="02020603050405020304" pitchFamily="18" charset="0"/>
              </a:rPr>
              <a:t>, K., </a:t>
            </a:r>
            <a:r>
              <a:rPr lang="en-US" sz="1600" dirty="0" err="1">
                <a:effectLst/>
                <a:latin typeface="+mn-lt"/>
                <a:ea typeface="Calibri" panose="020F0502020204030204" pitchFamily="34" charset="0"/>
                <a:cs typeface="Times New Roman" panose="02020603050405020304" pitchFamily="18" charset="0"/>
              </a:rPr>
              <a:t>Aderibigbe</a:t>
            </a:r>
            <a:r>
              <a:rPr lang="en-US" sz="1600" dirty="0">
                <a:effectLst/>
                <a:latin typeface="+mn-lt"/>
                <a:ea typeface="Calibri" panose="020F0502020204030204" pitchFamily="34" charset="0"/>
                <a:cs typeface="Times New Roman" panose="02020603050405020304" pitchFamily="18" charset="0"/>
              </a:rPr>
              <a:t>, A., Ameliorative role of diets fortified with Curcumin in a Drosophila melanogaster model of aluminum chloride-induced neurotoxicity.” Journal of Functional Foods, vol. 71, 2 (2020), 10.1016/j.jff.2020.104035</a:t>
            </a:r>
          </a:p>
          <a:p>
            <a:pPr marL="514350" marR="0" indent="-514350" algn="l">
              <a:spcBef>
                <a:spcPts val="0"/>
              </a:spcBef>
              <a:spcAft>
                <a:spcPts val="0"/>
              </a:spcAft>
              <a:buFont typeface="+mj-lt"/>
              <a:buAutoNum type="arabicPeriod"/>
            </a:pPr>
            <a:r>
              <a:rPr lang="en-US" sz="1600" dirty="0">
                <a:effectLst/>
                <a:latin typeface="+mn-lt"/>
                <a:ea typeface="Calibri" panose="020F0502020204030204" pitchFamily="34" charset="0"/>
                <a:cs typeface="Times New Roman" panose="02020603050405020304" pitchFamily="18" charset="0"/>
              </a:rPr>
              <a:t>Flores, J., Noël, A., </a:t>
            </a:r>
            <a:r>
              <a:rPr lang="en-US" sz="1600" dirty="0" err="1">
                <a:effectLst/>
                <a:latin typeface="+mn-lt"/>
                <a:ea typeface="Calibri" panose="020F0502020204030204" pitchFamily="34" charset="0"/>
                <a:cs typeface="Times New Roman" panose="02020603050405020304" pitchFamily="18" charset="0"/>
              </a:rPr>
              <a:t>Foveau</a:t>
            </a:r>
            <a:r>
              <a:rPr lang="en-US" sz="1600" dirty="0">
                <a:effectLst/>
                <a:latin typeface="+mn-lt"/>
                <a:ea typeface="Calibri" panose="020F0502020204030204" pitchFamily="34" charset="0"/>
                <a:cs typeface="Times New Roman" panose="02020603050405020304" pitchFamily="18" charset="0"/>
              </a:rPr>
              <a:t>, B., </a:t>
            </a:r>
            <a:r>
              <a:rPr lang="en-US" sz="1600" dirty="0" err="1">
                <a:effectLst/>
                <a:latin typeface="+mn-lt"/>
                <a:ea typeface="Calibri" panose="020F0502020204030204" pitchFamily="34" charset="0"/>
                <a:cs typeface="Times New Roman" panose="02020603050405020304" pitchFamily="18" charset="0"/>
              </a:rPr>
              <a:t>Lynham</a:t>
            </a:r>
            <a:r>
              <a:rPr lang="en-US" sz="1600" dirty="0">
                <a:effectLst/>
                <a:latin typeface="+mn-lt"/>
                <a:ea typeface="Calibri" panose="020F0502020204030204" pitchFamily="34" charset="0"/>
                <a:cs typeface="Times New Roman" panose="02020603050405020304" pitchFamily="18" charset="0"/>
              </a:rPr>
              <a:t>, J., </a:t>
            </a:r>
            <a:r>
              <a:rPr lang="en-US" sz="1600" dirty="0" err="1">
                <a:effectLst/>
                <a:latin typeface="+mn-lt"/>
                <a:ea typeface="Calibri" panose="020F0502020204030204" pitchFamily="34" charset="0"/>
                <a:cs typeface="Times New Roman" panose="02020603050405020304" pitchFamily="18" charset="0"/>
              </a:rPr>
              <a:t>Lecrux</a:t>
            </a:r>
            <a:r>
              <a:rPr lang="en-US" sz="1600" dirty="0">
                <a:effectLst/>
                <a:latin typeface="+mn-lt"/>
                <a:ea typeface="Calibri" panose="020F0502020204030204" pitchFamily="34" charset="0"/>
                <a:cs typeface="Times New Roman" panose="02020603050405020304" pitchFamily="18" charset="0"/>
              </a:rPr>
              <a:t>, C., LeBlanc, A. “Caspase-1 Inhibition Alleviates Cognitive Impairment and Neuropathology in an Alzheimer’s disease mouse model.” Nature communications, vol. 9, 1 (2018), doi:10.1038/s41467-018-06449-x</a:t>
            </a:r>
          </a:p>
          <a:p>
            <a:pPr marL="514350" marR="0" indent="-514350" algn="l">
              <a:spcBef>
                <a:spcPts val="0"/>
              </a:spcBef>
              <a:spcAft>
                <a:spcPts val="0"/>
              </a:spcAft>
              <a:buFont typeface="+mj-lt"/>
              <a:buAutoNum type="arabicPeriod"/>
            </a:pPr>
            <a:r>
              <a:rPr lang="en-US" sz="1600" dirty="0">
                <a:effectLst/>
                <a:latin typeface="+mn-lt"/>
                <a:ea typeface="Calibri" panose="020F0502020204030204" pitchFamily="34" charset="0"/>
                <a:cs typeface="Times New Roman" panose="02020603050405020304" pitchFamily="18" charset="0"/>
              </a:rPr>
              <a:t>Zhang, J., Li, K., Wang, X., Smith, A., Ning, B., Liu, Z., Liu, C., Ross, C., and Smith, W. “Curcumin Reduced H2O2- and G2385R-LRRK2-Induced Neurodegeneration.” Frontiers in aging neuroscience, vol. 13, 754956 (2021), doi:10.3389/fnagi.2021.754956</a:t>
            </a:r>
          </a:p>
          <a:p>
            <a:pPr marL="514350" marR="0" indent="-514350" algn="l">
              <a:spcBef>
                <a:spcPts val="0"/>
              </a:spcBef>
              <a:spcAft>
                <a:spcPts val="0"/>
              </a:spcAft>
              <a:buFont typeface="+mj-lt"/>
              <a:buAutoNum type="arabicPeriod"/>
            </a:pPr>
            <a:r>
              <a:rPr lang="en-US" sz="1600" dirty="0">
                <a:effectLst/>
                <a:latin typeface="+mn-lt"/>
                <a:ea typeface="Calibri" panose="020F0502020204030204" pitchFamily="34" charset="0"/>
                <a:cs typeface="Times New Roman" panose="02020603050405020304" pitchFamily="18" charset="0"/>
              </a:rPr>
              <a:t>Wang, X., Kim, JR., Lee, SB., Kim, YJ., Jung, M., Kwon, HW., </a:t>
            </a:r>
            <a:r>
              <a:rPr lang="en-US" sz="1600" dirty="0" err="1">
                <a:effectLst/>
                <a:latin typeface="+mn-lt"/>
                <a:ea typeface="Calibri" panose="020F0502020204030204" pitchFamily="34" charset="0"/>
                <a:cs typeface="Times New Roman" panose="02020603050405020304" pitchFamily="18" charset="0"/>
              </a:rPr>
              <a:t>Ahn</a:t>
            </a:r>
            <a:r>
              <a:rPr lang="en-US" sz="1600" dirty="0">
                <a:effectLst/>
                <a:latin typeface="+mn-lt"/>
                <a:ea typeface="Calibri" panose="020F0502020204030204" pitchFamily="34" charset="0"/>
                <a:cs typeface="Times New Roman" panose="02020603050405020304" pitchFamily="18" charset="0"/>
              </a:rPr>
              <a:t>, YJ. “Effects of curcuminoids identified in rhizomes of Curcuma longa on BACE-1 inhibitory and behavioral activity and lifespan of Alzheimer’s disease Drosophila models.” BMC Complement Altern Med, vol. 14, 88 (2014), doi.org/10.1186/1472-6882-14-88</a:t>
            </a:r>
          </a:p>
          <a:p>
            <a:pPr marL="514350" marR="0" indent="-514350" algn="l">
              <a:spcBef>
                <a:spcPts val="0"/>
              </a:spcBef>
              <a:spcAft>
                <a:spcPts val="0"/>
              </a:spcAft>
              <a:buFont typeface="+mj-lt"/>
              <a:buAutoNum type="arabicPeriod"/>
            </a:pPr>
            <a:r>
              <a:rPr lang="en-US" sz="1600" dirty="0">
                <a:effectLst/>
                <a:latin typeface="+mn-lt"/>
                <a:ea typeface="Calibri" panose="020F0502020204030204" pitchFamily="34" charset="0"/>
                <a:cs typeface="Times New Roman" panose="02020603050405020304" pitchFamily="18" charset="0"/>
              </a:rPr>
              <a:t>Reddy, P., </a:t>
            </a:r>
            <a:r>
              <a:rPr lang="en-US" sz="1600" dirty="0" err="1">
                <a:effectLst/>
                <a:latin typeface="+mn-lt"/>
                <a:ea typeface="Calibri" panose="020F0502020204030204" pitchFamily="34" charset="0"/>
                <a:cs typeface="Times New Roman" panose="02020603050405020304" pitchFamily="18" charset="0"/>
              </a:rPr>
              <a:t>Manczak</a:t>
            </a:r>
            <a:r>
              <a:rPr lang="en-US" sz="1600" dirty="0">
                <a:effectLst/>
                <a:latin typeface="+mn-lt"/>
                <a:ea typeface="Calibri" panose="020F0502020204030204" pitchFamily="34" charset="0"/>
                <a:cs typeface="Times New Roman" panose="02020603050405020304" pitchFamily="18" charset="0"/>
              </a:rPr>
              <a:t>, M., Yin, X., Grady, M., Mitchell, A., </a:t>
            </a:r>
            <a:r>
              <a:rPr lang="en-US" sz="1600" dirty="0" err="1">
                <a:effectLst/>
                <a:latin typeface="+mn-lt"/>
                <a:ea typeface="Calibri" panose="020F0502020204030204" pitchFamily="34" charset="0"/>
                <a:cs typeface="Times New Roman" panose="02020603050405020304" pitchFamily="18" charset="0"/>
              </a:rPr>
              <a:t>Tonk</a:t>
            </a:r>
            <a:r>
              <a:rPr lang="en-US" sz="1600" dirty="0">
                <a:effectLst/>
                <a:latin typeface="+mn-lt"/>
                <a:ea typeface="Calibri" panose="020F0502020204030204" pitchFamily="34" charset="0"/>
                <a:cs typeface="Times New Roman" panose="02020603050405020304" pitchFamily="18" charset="0"/>
              </a:rPr>
              <a:t>, S., </a:t>
            </a:r>
            <a:r>
              <a:rPr lang="en-US" sz="1600" dirty="0" err="1">
                <a:effectLst/>
                <a:latin typeface="+mn-lt"/>
                <a:ea typeface="Calibri" panose="020F0502020204030204" pitchFamily="34" charset="0"/>
                <a:cs typeface="Times New Roman" panose="02020603050405020304" pitchFamily="18" charset="0"/>
              </a:rPr>
              <a:t>Kuruva</a:t>
            </a:r>
            <a:r>
              <a:rPr lang="en-US" sz="1600" dirty="0">
                <a:effectLst/>
                <a:latin typeface="+mn-lt"/>
                <a:ea typeface="Calibri" panose="020F0502020204030204" pitchFamily="34" charset="0"/>
                <a:cs typeface="Times New Roman" panose="02020603050405020304" pitchFamily="18" charset="0"/>
              </a:rPr>
              <a:t>, C., Bhatti, J., </a:t>
            </a:r>
            <a:r>
              <a:rPr lang="en-US" sz="1600" dirty="0" err="1">
                <a:effectLst/>
                <a:latin typeface="+mn-lt"/>
                <a:ea typeface="Calibri" panose="020F0502020204030204" pitchFamily="34" charset="0"/>
                <a:cs typeface="Times New Roman" panose="02020603050405020304" pitchFamily="18" charset="0"/>
              </a:rPr>
              <a:t>Kandimalla</a:t>
            </a:r>
            <a:r>
              <a:rPr lang="en-US" sz="1600" dirty="0">
                <a:effectLst/>
                <a:latin typeface="+mn-lt"/>
                <a:ea typeface="Calibri" panose="020F0502020204030204" pitchFamily="34" charset="0"/>
                <a:cs typeface="Times New Roman" panose="02020603050405020304" pitchFamily="18" charset="0"/>
              </a:rPr>
              <a:t>, R., Vijayan, M., Kumar, S., Wang, R., </a:t>
            </a:r>
            <a:r>
              <a:rPr lang="en-US" sz="1600" dirty="0" err="1">
                <a:effectLst/>
                <a:latin typeface="+mn-lt"/>
                <a:ea typeface="Calibri" panose="020F0502020204030204" pitchFamily="34" charset="0"/>
                <a:cs typeface="Times New Roman" panose="02020603050405020304" pitchFamily="18" charset="0"/>
              </a:rPr>
              <a:t>Pradeepkiran</a:t>
            </a:r>
            <a:r>
              <a:rPr lang="en-US" sz="1600" dirty="0">
                <a:effectLst/>
                <a:latin typeface="+mn-lt"/>
                <a:ea typeface="Calibri" panose="020F0502020204030204" pitchFamily="34" charset="0"/>
                <a:cs typeface="Times New Roman" panose="02020603050405020304" pitchFamily="18" charset="0"/>
              </a:rPr>
              <a:t>, J., </a:t>
            </a:r>
            <a:r>
              <a:rPr lang="en-US" sz="1600" dirty="0" err="1">
                <a:effectLst/>
                <a:latin typeface="+mn-lt"/>
                <a:ea typeface="Calibri" panose="020F0502020204030204" pitchFamily="34" charset="0"/>
                <a:cs typeface="Times New Roman" panose="02020603050405020304" pitchFamily="18" charset="0"/>
              </a:rPr>
              <a:t>Ogunmokun</a:t>
            </a:r>
            <a:r>
              <a:rPr lang="en-US" sz="1600" dirty="0">
                <a:effectLst/>
                <a:latin typeface="+mn-lt"/>
                <a:ea typeface="Calibri" panose="020F0502020204030204" pitchFamily="34" charset="0"/>
                <a:cs typeface="Times New Roman" panose="02020603050405020304" pitchFamily="18" charset="0"/>
              </a:rPr>
              <a:t>, G., </a:t>
            </a:r>
            <a:r>
              <a:rPr lang="en-US" sz="1600" dirty="0" err="1">
                <a:effectLst/>
                <a:latin typeface="+mn-lt"/>
                <a:ea typeface="Calibri" panose="020F0502020204030204" pitchFamily="34" charset="0"/>
                <a:cs typeface="Times New Roman" panose="02020603050405020304" pitchFamily="18" charset="0"/>
              </a:rPr>
              <a:t>Thamarai</a:t>
            </a:r>
            <a:r>
              <a:rPr lang="en-US" sz="1600" dirty="0">
                <a:effectLst/>
                <a:latin typeface="+mn-lt"/>
                <a:ea typeface="Calibri" panose="020F0502020204030204" pitchFamily="34" charset="0"/>
                <a:cs typeface="Times New Roman" panose="02020603050405020304" pitchFamily="18" charset="0"/>
              </a:rPr>
              <a:t>, K., Quesada, K., Boles, A., Reddy, A. “”Protective Effects of Indian Spice Curcumin Against Amyloid Beta in Alzheimer’s Disease.”</a:t>
            </a:r>
          </a:p>
          <a:p>
            <a:pPr marL="514350" marR="0" indent="-514350" algn="l">
              <a:spcBef>
                <a:spcPts val="0"/>
              </a:spcBef>
              <a:spcAft>
                <a:spcPts val="0"/>
              </a:spcAft>
              <a:buFont typeface="+mj-lt"/>
              <a:buAutoNum type="arabicPeriod"/>
            </a:pPr>
            <a:endParaRPr lang="en-US" sz="1600" dirty="0">
              <a:effectLst/>
              <a:latin typeface="+mn-lt"/>
              <a:ea typeface="Calibri" panose="020F0502020204030204" pitchFamily="34" charset="0"/>
              <a:cs typeface="Times New Roman" panose="02020603050405020304" pitchFamily="18" charset="0"/>
            </a:endParaRPr>
          </a:p>
        </p:txBody>
      </p:sp>
    </p:spTree>
  </p:cSld>
  <p:clrMapOvr>
    <a:masterClrMapping/>
  </p:clrMapOvr>
</p:sld>
</file>

<file path=ppt/theme/theme1.xml><?xml version="1.0" encoding="utf-8"?>
<a:theme xmlns:a="http://schemas.openxmlformats.org/drawingml/2006/main" name="Default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4389438" rtl="0" eaLnBrk="1" fontAlgn="base" latinLnBrk="0" hangingPunct="1">
          <a:lnSpc>
            <a:spcPct val="100000"/>
          </a:lnSpc>
          <a:spcBef>
            <a:spcPct val="0"/>
          </a:spcBef>
          <a:spcAft>
            <a:spcPct val="0"/>
          </a:spcAft>
          <a:buClrTx/>
          <a:buSzTx/>
          <a:buFontTx/>
          <a:buNone/>
          <a:tabLst/>
          <a:defRPr kumimoji="0" lang="en-US" sz="8600" b="0" i="0" u="none" strike="noStrike" cap="none" normalizeH="0" baseline="0">
            <a:ln>
              <a:noFill/>
            </a:ln>
            <a:solidFill>
              <a:schemeClr val="tx1"/>
            </a:solidFill>
            <a:effectLst/>
            <a:latin typeface="Arial" pitchFamily="-108"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4389438" rtl="0" eaLnBrk="1" fontAlgn="base" latinLnBrk="0" hangingPunct="1">
          <a:lnSpc>
            <a:spcPct val="100000"/>
          </a:lnSpc>
          <a:spcBef>
            <a:spcPct val="0"/>
          </a:spcBef>
          <a:spcAft>
            <a:spcPct val="0"/>
          </a:spcAft>
          <a:buClrTx/>
          <a:buSzTx/>
          <a:buFontTx/>
          <a:buNone/>
          <a:tabLst/>
          <a:defRPr kumimoji="0" lang="en-US" sz="8600" b="0" i="0" u="none" strike="noStrike" cap="none" normalizeH="0" baseline="0">
            <a:ln>
              <a:noFill/>
            </a:ln>
            <a:solidFill>
              <a:schemeClr val="tx1"/>
            </a:solidFill>
            <a:effectLst/>
            <a:latin typeface="Arial" pitchFamily="-108"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otalTime>14492</TotalTime>
  <Words>1735</Words>
  <Application>Microsoft Office PowerPoint</Application>
  <PresentationFormat>Custom</PresentationFormat>
  <Paragraphs>78</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Times New Roman</vt:lpstr>
      <vt:lpstr>Wingdings</vt:lpstr>
      <vt:lpstr>Default Design</vt:lpstr>
      <vt:lpstr>PowerPoint Presentation</vt:lpstr>
    </vt:vector>
  </TitlesOfParts>
  <Company>MegaPrint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36x48 Horizontal Poster</dc:title>
  <dc:creator>Ethan Shulda</dc:creator>
  <dc:description>©MegaPrint Inc. 2009</dc:description>
  <cp:lastModifiedBy>Martin, Nadia</cp:lastModifiedBy>
  <cp:revision>335</cp:revision>
  <dcterms:created xsi:type="dcterms:W3CDTF">2011-04-06T21:04:58Z</dcterms:created>
  <dcterms:modified xsi:type="dcterms:W3CDTF">2023-04-12T02:19:40Z</dcterms:modified>
  <cp:category>Research Poster</cp:category>
</cp:coreProperties>
</file>